
<file path=[Content_Types].xml><?xml version="1.0" encoding="utf-8"?>
<Types xmlns="http://schemas.openxmlformats.org/package/2006/content-types">
  <Default Extension="bin" ContentType="application/vnd.openxmlformats-officedocument.oleObjec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3"/>
  </p:handoutMasterIdLst>
  <p:sldIdLst>
    <p:sldId id="256" r:id="rId3"/>
    <p:sldId id="283" r:id="rId5"/>
    <p:sldId id="285" r:id="rId6"/>
    <p:sldId id="280" r:id="rId7"/>
    <p:sldId id="284" r:id="rId8"/>
    <p:sldId id="281" r:id="rId9"/>
    <p:sldId id="360" r:id="rId10"/>
    <p:sldId id="323" r:id="rId11"/>
    <p:sldId id="304" r:id="rId12"/>
    <p:sldId id="310" r:id="rId13"/>
    <p:sldId id="326" r:id="rId14"/>
    <p:sldId id="362" r:id="rId15"/>
    <p:sldId id="361" r:id="rId16"/>
    <p:sldId id="307" r:id="rId17"/>
    <p:sldId id="366" r:id="rId18"/>
    <p:sldId id="325" r:id="rId19"/>
    <p:sldId id="364" r:id="rId20"/>
    <p:sldId id="363" r:id="rId21"/>
    <p:sldId id="329" r:id="rId22"/>
    <p:sldId id="308" r:id="rId23"/>
    <p:sldId id="335" r:id="rId24"/>
    <p:sldId id="383" r:id="rId25"/>
    <p:sldId id="286" r:id="rId26"/>
    <p:sldId id="324" r:id="rId27"/>
    <p:sldId id="311" r:id="rId28"/>
    <p:sldId id="313" r:id="rId29"/>
    <p:sldId id="367" r:id="rId30"/>
    <p:sldId id="296" r:id="rId31"/>
    <p:sldId id="322" r:id="rId32"/>
    <p:sldId id="312" r:id="rId33"/>
    <p:sldId id="369" r:id="rId34"/>
    <p:sldId id="502" r:id="rId35"/>
    <p:sldId id="373" r:id="rId36"/>
    <p:sldId id="590" r:id="rId37"/>
    <p:sldId id="368" r:id="rId38"/>
    <p:sldId id="588" r:id="rId39"/>
    <p:sldId id="371" r:id="rId40"/>
    <p:sldId id="539" r:id="rId41"/>
    <p:sldId id="501" r:id="rId42"/>
    <p:sldId id="374" r:id="rId43"/>
    <p:sldId id="538" r:id="rId44"/>
    <p:sldId id="375" r:id="rId45"/>
    <p:sldId id="376" r:id="rId46"/>
    <p:sldId id="378" r:id="rId47"/>
    <p:sldId id="504" r:id="rId48"/>
    <p:sldId id="506" r:id="rId49"/>
    <p:sldId id="377" r:id="rId50"/>
    <p:sldId id="503" r:id="rId51"/>
    <p:sldId id="338" r:id="rId52"/>
    <p:sldId id="388" r:id="rId53"/>
    <p:sldId id="451" r:id="rId54"/>
    <p:sldId id="453" r:id="rId55"/>
    <p:sldId id="452" r:id="rId56"/>
    <p:sldId id="591" r:id="rId57"/>
    <p:sldId id="455" r:id="rId58"/>
    <p:sldId id="592" r:id="rId59"/>
    <p:sldId id="350" r:id="rId60"/>
    <p:sldId id="576" r:id="rId61"/>
    <p:sldId id="351" r:id="rId62"/>
    <p:sldId id="352" r:id="rId63"/>
    <p:sldId id="353" r:id="rId64"/>
    <p:sldId id="354" r:id="rId65"/>
    <p:sldId id="355" r:id="rId66"/>
    <p:sldId id="356" r:id="rId67"/>
    <p:sldId id="357" r:id="rId68"/>
    <p:sldId id="358" r:id="rId69"/>
    <p:sldId id="359" r:id="rId70"/>
    <p:sldId id="401" r:id="rId71"/>
    <p:sldId id="507" r:id="rId72"/>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9" autoAdjust="0"/>
    <p:restoredTop sz="76036" autoAdjust="0"/>
  </p:normalViewPr>
  <p:slideViewPr>
    <p:cSldViewPr>
      <p:cViewPr varScale="1">
        <p:scale>
          <a:sx n="56" d="100"/>
          <a:sy n="56" d="100"/>
        </p:scale>
        <p:origin x="1272" y="208"/>
      </p:cViewPr>
      <p:guideLst>
        <p:guide orient="horz" pos="2876"/>
        <p:guide pos="22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46915680"/>
        <c:axId val="46906432"/>
      </c:radarChart>
      <c:catAx>
        <c:axId val="4691568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6906432"/>
        <c:crosses val="autoZero"/>
        <c:auto val="1"/>
        <c:lblAlgn val="ctr"/>
        <c:lblOffset val="100"/>
        <c:noMultiLvlLbl val="0"/>
      </c:catAx>
      <c:valAx>
        <c:axId val="469064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691568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9" Type="http://schemas.openxmlformats.org/officeDocument/2006/relationships/hyperlink" Target="https://www.ca.com/us/trials/ca-test-data-manager.html" TargetMode="External"/><Relationship Id="rId8" Type="http://schemas.openxmlformats.org/officeDocument/2006/relationships/hyperlink" Target="https://www.ca.com/us/products/ca-agile-requirements-designer.html" TargetMode="External"/><Relationship Id="rId7" Type="http://schemas.openxmlformats.org/officeDocument/2006/relationships/hyperlink" Target="https://docs.cucumber.io/" TargetMode="External"/><Relationship Id="rId6" Type="http://schemas.openxmlformats.org/officeDocument/2006/relationships/hyperlink" Target="https://en.wikipedia.org/wiki/Model-based_testing" TargetMode="External"/><Relationship Id="rId5" Type="http://schemas.openxmlformats.org/officeDocument/2006/relationships/hyperlink" Target="https://en.wikipedia.org/wiki/Acceptance_test%E2%80%93driven_development" TargetMode="External"/><Relationship Id="rId4" Type="http://schemas.openxmlformats.org/officeDocument/2006/relationships/hyperlink" Target="https://en.wikipedia.org/wiki/Behavior-driven_development" TargetMode="External"/><Relationship Id="rId3" Type="http://schemas.openxmlformats.org/officeDocument/2006/relationships/hyperlink" Target="https://dzone.com/articles/continuous-testing-what-why-and-how" TargetMode="External"/><Relationship Id="rId2" Type="http://schemas.openxmlformats.org/officeDocument/2006/relationships/notesMaster" Target="../notesMasters/notesMaster1.xml"/><Relationship Id="rId11" Type="http://schemas.openxmlformats.org/officeDocument/2006/relationships/hyperlink" Target="https://www.gartner.com/doc/3898164/devops-success-requires-shiftright-testing" TargetMode="External"/><Relationship Id="rId10" Type="http://schemas.openxmlformats.org/officeDocument/2006/relationships/hyperlink" Target="https://code.fb.com/web/rapid-release-at-massive-scale/" TargetMode="External"/><Relationship Id="rId1"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endParaRPr lang="en-US" altLang="zh-CN" dirty="0"/>
          </a:p>
          <a:p>
            <a:r>
              <a:rPr lang="zh-CN" altLang="en-US" dirty="0"/>
              <a:t>链接来自：</a:t>
            </a:r>
            <a:r>
              <a:rPr lang="en-US" altLang="zh-CN" dirty="0">
                <a:hlinkClick r:id="rId3"/>
              </a:rPr>
              <a:t>https://www.jianshu.com/p/412fa2beacc9</a:t>
            </a:r>
            <a:endParaRPr lang="en-US" altLang="zh-CN" dirty="0"/>
          </a:p>
          <a:p>
            <a:endParaRPr lang="en-US" altLang="zh-CN" dirty="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endParaRPr lang="en-US" altLang="zh-CN" sz="700" dirty="0"/>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a:t>）</a:t>
            </a:r>
            <a:endParaRPr lang="en-US" altLang="zh-CN" sz="700" dirty="0"/>
          </a:p>
          <a:p>
            <a:r>
              <a:rPr lang="en-US" altLang="zh-CN" sz="700" dirty="0"/>
              <a:t>--Instagram </a:t>
            </a:r>
            <a:r>
              <a:rPr lang="zh-CN" altLang="en-US" sz="700" dirty="0"/>
              <a:t>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a:t>）</a:t>
            </a:r>
            <a:endParaRPr lang="en-US" altLang="zh-CN" sz="700"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a:t>）</a:t>
            </a:r>
            <a:endParaRPr lang="en-US" altLang="zh-CN" sz="700"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endParaRPr lang="en-US" altLang="zh-CN" u="sng" dirty="0">
              <a:solidFill>
                <a:srgbClr val="0070C0"/>
              </a:solidFill>
            </a:endParaRP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endParaRPr lang="en-US" altLang="zh-CN" dirty="0"/>
          </a:p>
          <a:p>
            <a:r>
              <a:rPr lang="en-US" altLang="zh-CN" dirty="0"/>
              <a:t>VR-Oculus</a:t>
            </a:r>
            <a:endParaRPr lang="en-US" altLang="zh-CN" dirty="0"/>
          </a:p>
          <a:p>
            <a:r>
              <a:rPr lang="zh-CN" altLang="en-US" dirty="0"/>
              <a:t>硬件研发实验室</a:t>
            </a:r>
            <a:r>
              <a:rPr lang="en-US" altLang="zh-CN" dirty="0"/>
              <a:t>—Building 8</a:t>
            </a:r>
            <a:endParaRPr lang="en-US" altLang="zh-CN" dirty="0"/>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endParaRPr lang="zh-CN" altLang="en-US" sz="700" dirty="0"/>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endParaRPr lang="zh-CN" altLang="en-US" sz="700" dirty="0">
              <a:solidFill>
                <a:srgbClr val="FFC000"/>
              </a:solidFill>
              <a:latin typeface="微软雅黑" panose="020B0503020204020204" pitchFamily="34" charset="-122"/>
              <a:ea typeface="微软雅黑" panose="020B0503020204020204" pitchFamily="34" charset="-122"/>
            </a:endParaRP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endParaRPr lang="zh-CN" altLang="en-US" dirty="0">
              <a:effectLst/>
            </a:endParaRP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r>
              <a:rPr lang="zh-CN" altLang="en-US" dirty="0"/>
              <a:t>研发效率破局之道</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endParaRPr lang="zh-CN" altLang="en-US" dirty="0"/>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endParaRPr lang="zh-CN" altLang="en-US" dirty="0"/>
          </a:p>
          <a:p>
            <a:endParaRPr lang="zh-CN" altLang="en-US" dirty="0"/>
          </a:p>
          <a:p>
            <a:r>
              <a:rPr lang="zh-CN" altLang="en-US" dirty="0"/>
              <a:t>我们的连续集成堆栈分为三层：构建，静态分析和测试。</a:t>
            </a:r>
            <a:endParaRPr lang="zh-CN" altLang="en-US" dirty="0"/>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endParaRPr lang="zh-CN" altLang="en-US" dirty="0"/>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endParaRPr lang="zh-CN" altLang="en-US" dirty="0"/>
          </a:p>
          <a:p>
            <a:endParaRPr lang="zh-CN" altLang="en-US" dirty="0"/>
          </a:p>
          <a:p>
            <a:r>
              <a:rPr lang="zh-CN" altLang="en-US" dirty="0"/>
              <a:t>第三个并发系统，移动自动化测试，包括成千上万的单元测试，集成测试以及由Robolectric，XCTest，JUnit和WebDriver等工具驱动的端到端测试。</a:t>
            </a:r>
            <a:endParaRPr lang="zh-CN" altLang="en-US" dirty="0"/>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endParaRPr lang="zh-CN" altLang="en-US" dirty="0"/>
          </a:p>
          <a:p>
            <a:endParaRPr lang="zh-CN" altLang="en-US"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endParaRPr lang="zh-CN" altLang="en-US" sz="700" dirty="0"/>
          </a:p>
          <a:p>
            <a:br>
              <a:rPr lang="zh-CN" altLang="en-US" dirty="0">
                <a:effectLst/>
              </a:rPr>
            </a:br>
            <a:endParaRPr lang="zh-CN" altLang="en-US" dirty="0">
              <a:effectLst/>
            </a:endParaRPr>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endParaRPr>
          </a:p>
          <a:p>
            <a:endParaRPr lang="zh-CN" altLang="en-US"/>
          </a:p>
          <a:p>
            <a:endParaRPr lang="zh-CN" altLang="en-US"/>
          </a:p>
          <a:p>
            <a:r>
              <a:rPr lang="zh-CN" altLang="en-US"/>
              <a:t>https://nuclide.io/docs/quick-start/getting-started/</a:t>
            </a:r>
            <a:endParaRPr lang="zh-CN" altLang="en-US"/>
          </a:p>
          <a:p>
            <a:endParaRPr lang="zh-CN" altLang="en-US"/>
          </a:p>
          <a:p>
            <a:r>
              <a:rPr lang="en-US" altLang="zh-CN" dirty="0">
                <a:sym typeface="+mn-ea"/>
              </a:rPr>
              <a:t>Facebook</a:t>
            </a:r>
            <a:r>
              <a:rPr lang="zh-CN" altLang="en-US" dirty="0">
                <a:sym typeface="+mn-ea"/>
              </a:rPr>
              <a:t>工具文化</a:t>
            </a:r>
            <a:endParaRPr lang="zh-CN" altLang="en-US" dirty="0">
              <a:sym typeface="+mn-ea"/>
            </a:endParaRPr>
          </a:p>
          <a:p>
            <a:r>
              <a:rPr lang="zh-CN" altLang="en-US" dirty="0">
                <a:solidFill>
                  <a:schemeClr val="bg1"/>
                </a:solidFill>
                <a:sym typeface="+mn-ea"/>
              </a:rPr>
              <a:t>https://b62327297.at.baijiayun.com/web/playback/index?classid=18071162649778&amp;token=3IE1w9JXSIJt681rrJ0J_WiYpSJR33rVGBsc9zAjeyfCkyeeAyDcLdSjmEllJrb2CqdH1zJ1Si0</a:t>
            </a:r>
            <a:endParaRPr lang="zh-CN" altLang="en-US" dirty="0">
              <a:solidFill>
                <a:schemeClr val="bg1"/>
              </a:solidFill>
            </a:endParaRPr>
          </a:p>
          <a:p>
            <a:r>
              <a:rPr lang="zh-CN" altLang="en-US" dirty="0">
                <a:sym typeface="+mn-ea"/>
              </a:rPr>
              <a:t>阿里巴巴 信息平台资深技术专家 何亚明</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The team can be kept small, in part because of the tools it has at its disposal and the degree of automation in the process, </a:t>
            </a:r>
            <a:endParaRPr lang="en-GB" altLang="zh-CN" dirty="0"/>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Facebook collects a significant amount of data related to each release and each deployment. It retains all of this data. In this section, we describe the data sets we used for the analysis we present in §5. </a:t>
            </a:r>
            <a:endParaRPr lang="en-GB" altLang="zh-CN" sz="700" dirty="0"/>
          </a:p>
          <a:p>
            <a:pPr defTabSz="501650">
              <a:defRPr/>
            </a:pPr>
            <a:endParaRPr lang="en-GB" altLang="zh-CN" sz="700" dirty="0"/>
          </a:p>
          <a:p>
            <a:pPr defTabSz="501650">
              <a:defRPr/>
            </a:pPr>
            <a:r>
              <a:rPr lang="en-GB" altLang="zh-CN" sz="700" dirty="0"/>
              <a:t>This database contains information about each mobile deployment, including the deploy- </a:t>
            </a:r>
            <a:r>
              <a:rPr lang="en-GB" altLang="zh-CN" sz="700" dirty="0" err="1"/>
              <a:t>ment</a:t>
            </a:r>
            <a:r>
              <a:rPr lang="en-GB" altLang="zh-CN" sz="700" dirty="0"/>
              <a:t> date, the deployment status, the release branch from which the build was made, the cut date of the re- lease being deployed, the versions of the alpha/beta/- production builds, etc. </a:t>
            </a:r>
            <a:endParaRPr lang="en-GB" altLang="zh-CN" sz="700" dirty="0"/>
          </a:p>
          <a:p>
            <a:pPr defTabSz="501650">
              <a:defRPr/>
            </a:pPr>
            <a:endParaRPr lang="en-GB" altLang="zh-CN" dirty="0"/>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730" indent="-125730">
              <a:buAutoNum type="arabicPeriod"/>
            </a:pPr>
            <a:r>
              <a:rPr lang="en-GB" altLang="zh-CN" sz="700" dirty="0"/>
              <a:t>Coverage</a:t>
            </a:r>
            <a:r>
              <a:rPr lang="zh-CN" altLang="en-US" sz="700" dirty="0"/>
              <a:t>（覆盖范围）</a:t>
            </a:r>
            <a:r>
              <a:rPr lang="en-GB" altLang="zh-CN" sz="700" dirty="0"/>
              <a:t>. Testing is done as extensively as possible. Almost every test ever written that is still useful is run as frequently as it makes sense to do so. </a:t>
            </a:r>
            <a:endParaRPr lang="en-GB" altLang="zh-CN" sz="700" dirty="0"/>
          </a:p>
          <a:p>
            <a:pPr marL="125730" indent="-125730">
              <a:buAutoNum type="arabicPeriod"/>
            </a:pPr>
            <a:endParaRPr lang="en-GB" altLang="zh-CN" dirty="0"/>
          </a:p>
          <a:p>
            <a:r>
              <a:rPr lang="en-GB" altLang="zh-CN" sz="700" dirty="0"/>
              <a:t>2. Responsive</a:t>
            </a:r>
            <a:r>
              <a:rPr lang="zh-CN" altLang="en-US" sz="700" dirty="0"/>
              <a:t>（反应迅速）</a:t>
            </a:r>
            <a:r>
              <a:rPr lang="en-GB"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endParaRPr lang="en-GB" altLang="zh-CN" sz="700" dirty="0"/>
          </a:p>
          <a:p>
            <a:endParaRPr lang="en-GB" altLang="zh-CN" dirty="0"/>
          </a:p>
          <a:p>
            <a:r>
              <a:rPr lang="en-GB" altLang="zh-CN" sz="700" dirty="0"/>
              <a:t>3. Quality</a:t>
            </a:r>
            <a:r>
              <a:rPr lang="zh-CN" altLang="en-US" sz="700" dirty="0"/>
              <a:t>（质量）</a:t>
            </a:r>
            <a:r>
              <a:rPr lang="en-GB"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endParaRPr lang="en-GB" altLang="zh-CN" sz="700" dirty="0"/>
          </a:p>
          <a:p>
            <a:endParaRPr lang="en-GB" altLang="zh-CN" dirty="0"/>
          </a:p>
          <a:p>
            <a:r>
              <a:rPr lang="en-GB" altLang="zh-CN" sz="700" dirty="0"/>
              <a:t>4. Automation</a:t>
            </a:r>
            <a:r>
              <a:rPr lang="zh-CN" altLang="en-US" sz="700" dirty="0"/>
              <a:t>（自动化）</a:t>
            </a:r>
            <a:r>
              <a:rPr lang="en-GB" altLang="zh-CN" sz="700" dirty="0"/>
              <a:t>. Tests are automated as much as pos- </a:t>
            </a:r>
            <a:r>
              <a:rPr lang="en-GB" altLang="zh-CN" sz="700" dirty="0" err="1"/>
              <a:t>sible</a:t>
            </a:r>
            <a:r>
              <a:rPr lang="en-GB"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GB" altLang="zh-CN" sz="700" dirty="0" err="1"/>
              <a:t>immedi</a:t>
            </a:r>
            <a:r>
              <a:rPr lang="en-GB" altLang="zh-CN" sz="700" dirty="0"/>
              <a:t>- </a:t>
            </a:r>
            <a:r>
              <a:rPr lang="en-GB" altLang="zh-CN" sz="700" dirty="0" err="1"/>
              <a:t>ately</a:t>
            </a:r>
            <a:r>
              <a:rPr lang="en-GB"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GB" altLang="zh-CN" sz="700" dirty="0" err="1"/>
              <a:t>pability</a:t>
            </a:r>
            <a:r>
              <a:rPr lang="en-GB" altLang="zh-CN" sz="700" dirty="0"/>
              <a:t> since it is effective only when the quality is high. </a:t>
            </a:r>
            <a:endParaRPr lang="en-GB" altLang="zh-CN" sz="700" dirty="0"/>
          </a:p>
          <a:p>
            <a:endParaRPr lang="en-GB" altLang="zh-CN" sz="700" dirty="0"/>
          </a:p>
          <a:p>
            <a:pPr defTabSz="501650">
              <a:defRPr/>
            </a:pPr>
            <a:r>
              <a:rPr lang="en-GB" altLang="zh-CN" sz="700" dirty="0"/>
              <a:t>5. Prioritization</a:t>
            </a:r>
            <a:r>
              <a:rPr lang="zh-CN" altLang="en-US" sz="700" dirty="0"/>
              <a:t>（优先级）</a:t>
            </a:r>
            <a:r>
              <a:rPr lang="en-GB"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GB" altLang="zh-CN" sz="700" dirty="0" err="1"/>
              <a:t>inte</a:t>
            </a:r>
            <a:r>
              <a:rPr lang="en-GB" altLang="zh-CN" sz="700" dirty="0"/>
              <a:t>- </a:t>
            </a:r>
            <a:r>
              <a:rPr lang="en-GB" altLang="zh-CN" sz="700" dirty="0" err="1"/>
              <a:t>gration</a:t>
            </a:r>
            <a:r>
              <a:rPr lang="en-GB"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GB" altLang="zh-CN" sz="700" dirty="0" err="1"/>
              <a:t>ev</a:t>
            </a:r>
            <a:r>
              <a:rPr lang="en-GB" altLang="zh-CN" sz="700" dirty="0"/>
              <a:t>- </a:t>
            </a:r>
            <a:r>
              <a:rPr lang="en-GB" altLang="zh-CN" sz="700" dirty="0" err="1"/>
              <a:t>ery</a:t>
            </a:r>
            <a:r>
              <a:rPr lang="en-GB" altLang="zh-CN" sz="700" dirty="0"/>
              <a:t> few hours on the Master and Release branches. </a:t>
            </a:r>
            <a:endParaRPr lang="en-GB" altLang="zh-CN" dirty="0"/>
          </a:p>
          <a:p>
            <a:endParaRPr lang="en-GB" altLang="zh-CN" dirty="0"/>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Testing is particularly important for mobile apps for the following reasons: </a:t>
            </a:r>
            <a:endParaRPr lang="en-GB" altLang="zh-CN" dirty="0">
              <a:effectLst/>
            </a:endParaRPr>
          </a:p>
          <a:p>
            <a:pPr lvl="1"/>
            <a:r>
              <a:rPr lang="en-GB" altLang="zh-CN" sz="700" dirty="0"/>
              <a:t>Thousands of updates are made to mobile software each week. </a:t>
            </a:r>
            <a:endParaRPr lang="en-GB" altLang="zh-CN" sz="700" dirty="0"/>
          </a:p>
          <a:p>
            <a:pPr lvl="1"/>
            <a:r>
              <a:rPr lang="en-GB" altLang="zh-CN" sz="700" dirty="0"/>
              <a:t>There are hundreds of device and OS version combi- nations the software has to run on. </a:t>
            </a:r>
            <a:endParaRPr lang="en-GB" altLang="zh-CN" sz="700" dirty="0"/>
          </a:p>
          <a:p>
            <a:pPr lvl="1"/>
            <a:r>
              <a:rPr lang="en-GB" altLang="zh-CN" sz="700" dirty="0"/>
              <a:t>The options available for taking remedial actions when critical issues arise post-deployment are limited. </a:t>
            </a:r>
            <a:endParaRPr lang="en-GB" altLang="zh-CN" sz="700" dirty="0"/>
          </a:p>
          <a:p>
            <a:endParaRPr lang="en-US" altLang="zh-CN" dirty="0"/>
          </a:p>
          <a:p>
            <a:r>
              <a:rPr lang="en-GB" altLang="zh-CN" sz="700" dirty="0"/>
              <a:t>As one might expect, FB applies numerous types of tests, including unit tests, static analysis tests, integration tests, screen layout tests, performance tests, build tests, as well as manual tests. </a:t>
            </a:r>
            <a:endParaRPr lang="en-GB" altLang="zh-CN" sz="700" dirty="0"/>
          </a:p>
          <a:p>
            <a:endParaRPr lang="en-GB" altLang="zh-CN" dirty="0">
              <a:effectLst/>
            </a:endParaRPr>
          </a:p>
          <a:p>
            <a:pPr defTabSz="501650">
              <a:defRPr/>
            </a:pPr>
            <a:r>
              <a:rPr lang="en-GB"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GB" altLang="zh-CN" dirty="0"/>
          </a:p>
          <a:p>
            <a:endParaRPr lang="en-GB" altLang="zh-CN" dirty="0">
              <a:effectLst/>
            </a:endParaRPr>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Table 1 lists some of the types of testing conducted on the mobile software. These tests are run in all phases of the development and deployment cycle. </a:t>
            </a:r>
            <a:endParaRPr lang="en-GB" altLang="zh-CN" sz="700" dirty="0"/>
          </a:p>
          <a:p>
            <a:endParaRPr lang="en-GB" altLang="zh-CN" dirty="0"/>
          </a:p>
          <a:p>
            <a:r>
              <a:rPr lang="en-GB"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endParaRPr lang="en-GB" altLang="zh-CN" sz="700" dirty="0"/>
          </a:p>
          <a:p>
            <a:endParaRPr lang="en-GB" altLang="zh-CN" dirty="0"/>
          </a:p>
          <a:p>
            <a:r>
              <a:rPr lang="en-GB" altLang="zh-CN" sz="700" dirty="0"/>
              <a:t>On Push. When the developer believes her changes are complete and work correctly, she initiates a push of her changes to the Master branch. Before the actual push </a:t>
            </a:r>
            <a:r>
              <a:rPr lang="en-GB" altLang="zh-CN" sz="700" dirty="0" err="1"/>
              <a:t>oc</a:t>
            </a:r>
            <a:r>
              <a:rPr lang="en-GB" altLang="zh-CN" sz="700" dirty="0"/>
              <a:t>- curs, a number of tests are run automatically to determine whether the push should be blocked. These include stan- </a:t>
            </a:r>
            <a:r>
              <a:rPr lang="en-GB" altLang="zh-CN" sz="700" dirty="0" err="1"/>
              <a:t>dard</a:t>
            </a:r>
            <a:r>
              <a:rPr lang="en-GB"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endParaRPr lang="en-GB" altLang="zh-CN" sz="700" dirty="0"/>
          </a:p>
          <a:p>
            <a:endParaRPr lang="en-GB" altLang="zh-CN" dirty="0"/>
          </a:p>
          <a:p>
            <a:r>
              <a:rPr lang="en-GB" altLang="zh-CN" sz="700" dirty="0"/>
              <a:t>The changes are pushed onto the Master branch if all tests pass. The merging process may identify conflicts, in which case the developer is alerted so she can address them. </a:t>
            </a:r>
            <a:endParaRPr lang="en-GB" altLang="zh-CN" dirty="0"/>
          </a:p>
          <a:p>
            <a:endParaRPr lang="en-US" altLang="zh-CN" dirty="0"/>
          </a:p>
          <a:p>
            <a:r>
              <a:rPr lang="en-GB" altLang="zh-CN" sz="700" dirty="0"/>
              <a:t>Continuous testing on Master and Release branch. All of the tests are run continuously (every few hours) on both the Master and the Release branch. The most </a:t>
            </a:r>
            <a:r>
              <a:rPr lang="en-GB" altLang="zh-CN" sz="700" dirty="0" err="1"/>
              <a:t>impor</a:t>
            </a:r>
            <a:r>
              <a:rPr lang="en-GB" altLang="zh-CN" sz="700" dirty="0"/>
              <a:t>- </a:t>
            </a:r>
            <a:r>
              <a:rPr lang="en-GB" altLang="zh-CN" sz="700" dirty="0" err="1"/>
              <a:t>tant</a:t>
            </a:r>
            <a:r>
              <a:rPr lang="en-GB" altLang="zh-CN" sz="700" dirty="0"/>
              <a:t> of these are the full build tests, integration regression tests, and performance tests in the mobile device lab. </a:t>
            </a:r>
            <a:endParaRPr lang="en-GB" altLang="zh-CN" dirty="0"/>
          </a:p>
          <a:p>
            <a:r>
              <a:rPr lang="en-GB" altLang="zh-CN" sz="700" dirty="0"/>
              <a:t>As mentioned in §2, alpha versions are built from the Mas- </a:t>
            </a:r>
            <a:r>
              <a:rPr lang="en-GB" altLang="zh-CN" sz="700" dirty="0" err="1"/>
              <a:t>ter</a:t>
            </a:r>
            <a:r>
              <a:rPr lang="en-GB" altLang="zh-CN" sz="700" dirty="0"/>
              <a:t> branch (twice a day for iOS and once a day for Android) and beta versions are built from the Release branch three times a day. Release of the alpha version of software is blocked if a certain percentage of tests fails. This happens very rarely. </a:t>
            </a:r>
            <a:endParaRPr lang="en-GB" altLang="zh-CN" sz="700" dirty="0"/>
          </a:p>
          <a:p>
            <a:endParaRPr lang="en-GB" altLang="zh-CN" dirty="0"/>
          </a:p>
          <a:p>
            <a:r>
              <a:rPr lang="en-GB" altLang="zh-CN" sz="700" i="1" dirty="0"/>
              <a:t>Manual testing </a:t>
            </a:r>
            <a:endParaRPr lang="en-GB" altLang="zh-CN" dirty="0"/>
          </a:p>
          <a:p>
            <a:r>
              <a:rPr lang="en-GB"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GB" altLang="zh-CN" dirty="0"/>
          </a:p>
          <a:p>
            <a:endParaRPr lang="en-GB" altLang="zh-CN" dirty="0"/>
          </a:p>
          <a:p>
            <a:endParaRPr lang="en-US" altLang="zh-CN"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endParaRPr lang="en-GB" altLang="zh-CN" sz="1200" b="1"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1. Define Tests Early, Even Before Writing Code!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2. Optimize Tests and Coverage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Ephemeral environments – ready on demand, decommissioned after use.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5. Get the Right Test Data</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6. Don’t Forget to Shift Right!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7. Use Data and Metrics to Continuously Improve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endParaRPr lang="en-GB" altLang="zh-CN"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 </a:t>
            </a:r>
            <a:r>
              <a:rPr lang="zh-CN" altLang="en-US" dirty="0"/>
              <a:t>国内对标：腾讯，字节跳动。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11</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endParaRPr lang="zh-CN" altLang="en-US" sz="6000" dirty="0"/>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a:t>扎克伯格是</a:t>
            </a:r>
            <a:r>
              <a:rPr lang="en-US" altLang="zh-CN" sz="3600" b="1" dirty="0"/>
              <a:t>Facebook</a:t>
            </a:r>
            <a:r>
              <a:rPr lang="zh-CN" altLang="en-US" sz="3600" b="1" dirty="0"/>
              <a:t>的灵魂，在</a:t>
            </a:r>
            <a:r>
              <a:rPr lang="en-US" altLang="zh-CN" sz="3600" b="1" dirty="0"/>
              <a:t>Facebook</a:t>
            </a:r>
            <a:r>
              <a:rPr lang="zh-CN" altLang="en-US" sz="3600" b="1" dirty="0"/>
              <a:t>发展的每个阶段，都烙着扎克伯格的个人印记。</a:t>
            </a:r>
            <a:endParaRPr lang="en-US" altLang="zh-CN" sz="3600" b="1" dirty="0"/>
          </a:p>
          <a:p>
            <a:pPr>
              <a:lnSpc>
                <a:spcPct val="150000"/>
              </a:lnSpc>
            </a:pPr>
            <a:r>
              <a:rPr lang="zh-CN" altLang="en-US" sz="3600" b="1" dirty="0"/>
              <a:t>和乔布斯一样，扎克伯格在消费者有更多选择和话语权的世界中对自己的远见深信不疑。</a:t>
            </a:r>
            <a:endParaRPr lang="en-US" altLang="zh-CN" sz="3600" b="1" dirty="0"/>
          </a:p>
          <a:p>
            <a:pPr>
              <a:lnSpc>
                <a:spcPct val="150000"/>
              </a:lnSpc>
            </a:pPr>
            <a:endParaRPr lang="en-US" altLang="zh-CN" sz="3600" b="1" dirty="0"/>
          </a:p>
          <a:p>
            <a:pPr>
              <a:lnSpc>
                <a:spcPct val="150000"/>
              </a:lnSpc>
            </a:pPr>
            <a:r>
              <a:rPr lang="en-US" altLang="zh-CN" sz="3600" b="1" dirty="0"/>
              <a:t>Facebook</a:t>
            </a:r>
            <a:r>
              <a:rPr lang="zh-CN" altLang="en-US" sz="3600" b="1" dirty="0"/>
              <a:t>的每次以重大决策都是扎克伯格决定的，他甚至不用得到其他成员的同意，可自行决定一项重要的决策。</a:t>
            </a:r>
            <a:endParaRPr lang="en-US" altLang="zh-CN" sz="3600" b="1" dirty="0"/>
          </a:p>
          <a:p>
            <a:pPr>
              <a:lnSpc>
                <a:spcPct val="150000"/>
              </a:lnSpc>
            </a:pPr>
            <a:endParaRPr lang="en-US" altLang="zh-CN" sz="3600" b="1" dirty="0"/>
          </a:p>
          <a:p>
            <a:pPr>
              <a:lnSpc>
                <a:spcPct val="150000"/>
              </a:lnSpc>
            </a:pPr>
            <a:r>
              <a:rPr lang="zh-CN" altLang="en-US" sz="3600" b="1" dirty="0"/>
              <a:t>在</a:t>
            </a:r>
            <a:r>
              <a:rPr lang="en-US" altLang="zh-CN" sz="3600" b="1" dirty="0" err="1"/>
              <a:t>facebook</a:t>
            </a:r>
            <a:r>
              <a:rPr lang="zh-CN" altLang="en-US" sz="3600" b="1" dirty="0"/>
              <a:t>内部，扎克伯格就像是一名皇帝，拥有绝对权威。</a:t>
            </a:r>
            <a:endParaRPr lang="en-US" altLang="zh-CN" sz="3600" b="1" dirty="0"/>
          </a:p>
          <a:p>
            <a:pPr>
              <a:lnSpc>
                <a:spcPct val="150000"/>
              </a:lnSpc>
            </a:pPr>
            <a:endParaRPr lang="en-US" altLang="zh-CN" sz="3600" b="1" dirty="0"/>
          </a:p>
          <a:p>
            <a:pPr>
              <a:lnSpc>
                <a:spcPct val="150000"/>
              </a:lnSpc>
            </a:pPr>
            <a:r>
              <a:rPr lang="zh-CN" altLang="en-US" sz="3600" b="1" dirty="0"/>
              <a:t>在成长快速的企业里，领袖应该带着霸气。</a:t>
            </a:r>
            <a:endParaRPr lang="en-US" altLang="zh-CN" sz="3600" b="1" dirty="0"/>
          </a:p>
        </p:txBody>
      </p:sp>
      <p:pic>
        <p:nvPicPr>
          <p:cNvPr id="4" name="图片 3"/>
          <p:cNvPicPr>
            <a:picLocks noChangeAspect="1"/>
          </p:cNvPicPr>
          <p:nvPr/>
        </p:nvPicPr>
        <p:blipFill>
          <a:blip r:embed="rId1"/>
          <a:stretch>
            <a:fillRect/>
          </a:stretch>
        </p:blipFill>
        <p:spPr>
          <a:xfrm>
            <a:off x="16643785" y="6416675"/>
            <a:ext cx="2438400" cy="3195145"/>
          </a:xfrm>
          <a:prstGeom prst="rect">
            <a:avLst/>
          </a:prstGeom>
        </p:spPr>
      </p:pic>
      <p:pic>
        <p:nvPicPr>
          <p:cNvPr id="5" name="图片 4"/>
          <p:cNvPicPr>
            <a:picLocks noChangeAspect="1"/>
          </p:cNvPicPr>
          <p:nvPr/>
        </p:nvPicPr>
        <p:blipFill>
          <a:blip r:embed="rId2"/>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endParaRPr lang="zh-CN" altLang="en-US" sz="6000" dirty="0"/>
          </a:p>
        </p:txBody>
      </p:sp>
      <p:sp>
        <p:nvSpPr>
          <p:cNvPr id="3" name="文本占位符 2"/>
          <p:cNvSpPr>
            <a:spLocks noGrp="1"/>
          </p:cNvSpPr>
          <p:nvPr>
            <p:ph type="body" idx="1"/>
          </p:nvPr>
        </p:nvSpPr>
        <p:spPr>
          <a:xfrm>
            <a:off x="1005204" y="2649061"/>
            <a:ext cx="18093691" cy="5416868"/>
          </a:xfrm>
        </p:spPr>
        <p:txBody>
          <a:bodyPr/>
          <a:lstStyle/>
          <a:p>
            <a:r>
              <a:rPr lang="en-US" altLang="zh-CN" sz="4400" dirty="0"/>
              <a:t>Facebook</a:t>
            </a:r>
            <a:r>
              <a:rPr lang="zh-CN" altLang="en-US" sz="4400" dirty="0"/>
              <a:t>人口数量仅次于中国和印度，成为全球第三大“国家”，并且“建立在时间和疆域上没有界限的帝国”</a:t>
            </a:r>
            <a:endParaRPr lang="en-US" altLang="zh-CN" sz="4400" dirty="0"/>
          </a:p>
          <a:p>
            <a:endParaRPr lang="en-US" altLang="zh-CN" sz="4400" dirty="0"/>
          </a:p>
          <a:p>
            <a:endParaRPr lang="en-US" altLang="zh-CN" sz="4400" dirty="0"/>
          </a:p>
          <a:p>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endParaRPr lang="en-US" altLang="zh-CN" sz="4400" dirty="0"/>
          </a:p>
          <a:p>
            <a:endParaRPr lang="en-US" altLang="zh-CN" sz="4400" dirty="0"/>
          </a:p>
          <a:p>
            <a:r>
              <a:rPr lang="en-US" altLang="zh-CN" sz="4400" dirty="0"/>
              <a:t>                         -----</a:t>
            </a:r>
            <a:r>
              <a:rPr lang="zh-CN" altLang="en-US" sz="4400" dirty="0"/>
              <a:t>美国</a:t>
            </a:r>
            <a:r>
              <a:rPr lang="en-US" altLang="zh-CN" sz="4400" dirty="0"/>
              <a:t>《</a:t>
            </a:r>
            <a:r>
              <a:rPr lang="zh-CN" altLang="en-US" sz="4400" dirty="0"/>
              <a:t>时代</a:t>
            </a:r>
            <a:r>
              <a:rPr lang="en-US" altLang="zh-CN" sz="4400" dirty="0"/>
              <a:t>》</a:t>
            </a:r>
            <a:r>
              <a:rPr lang="zh-CN" altLang="en-US" sz="4400" dirty="0"/>
              <a:t>杂志</a:t>
            </a:r>
            <a:r>
              <a:rPr lang="en-US" altLang="zh-CN" sz="4400" dirty="0"/>
              <a:t>2010</a:t>
            </a:r>
            <a:r>
              <a:rPr lang="zh-CN" altLang="en-US" sz="4400" dirty="0"/>
              <a:t>年风云人物 </a:t>
            </a:r>
            <a:endParaRPr lang="en-US" altLang="zh-CN" sz="4400" dirty="0"/>
          </a:p>
        </p:txBody>
      </p:sp>
      <p:pic>
        <p:nvPicPr>
          <p:cNvPr id="4" name="图片 3"/>
          <p:cNvPicPr>
            <a:picLocks noChangeAspect="1"/>
          </p:cNvPicPr>
          <p:nvPr/>
        </p:nvPicPr>
        <p:blipFill>
          <a:blip r:embed="rId1"/>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1"/>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endParaRPr lang="zh-CN" altLang="en-US" sz="2800" dirty="0">
                <a:solidFill>
                  <a:srgbClr val="FFC000"/>
                </a:solidFill>
                <a:latin typeface="微软雅黑"/>
                <a:ea typeface="微软雅黑"/>
              </a:endParaRP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endParaRPr lang="zh-CN" altLang="en-US" sz="2800" dirty="0">
                <a:solidFill>
                  <a:srgbClr val="FFC000"/>
                </a:solidFill>
                <a:latin typeface="微软雅黑"/>
                <a:ea typeface="微软雅黑"/>
                <a:cs typeface="Segoe UI"/>
              </a:endParaRP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endParaRPr lang="zh-CN" altLang="en-US" sz="2800" dirty="0">
                <a:solidFill>
                  <a:srgbClr val="FFC000"/>
                </a:solidFill>
                <a:latin typeface="微软雅黑"/>
                <a:ea typeface="微软雅黑"/>
              </a:endParaRP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endParaRPr lang="zh-CN" altLang="en-US" sz="2800" dirty="0">
                <a:solidFill>
                  <a:srgbClr val="FFC000"/>
                </a:solidFill>
                <a:latin typeface="微软雅黑"/>
                <a:ea typeface="微软雅黑"/>
                <a:cs typeface="Segoe UI"/>
              </a:endParaRP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endParaRPr lang="zh-CN" altLang="en-US" sz="2800" dirty="0">
                <a:solidFill>
                  <a:srgbClr val="FFC000"/>
                </a:solidFill>
                <a:latin typeface="微软雅黑"/>
                <a:ea typeface="微软雅黑"/>
              </a:endParaRP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endParaRPr lang="zh-CN" altLang="en-US" sz="2800" dirty="0">
                <a:solidFill>
                  <a:srgbClr val="FFC000"/>
                </a:solidFill>
                <a:latin typeface="微软雅黑"/>
                <a:ea typeface="微软雅黑"/>
              </a:endParaRP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Open Graph</a:t>
              </a:r>
              <a:endParaRPr lang="zh-CN" altLang="en-US" sz="2800" dirty="0">
                <a:solidFill>
                  <a:srgbClr val="FFC000"/>
                </a:solidFill>
                <a:latin typeface="微软雅黑"/>
                <a:ea typeface="微软雅黑"/>
                <a:cs typeface="Segoe UI"/>
              </a:endParaRP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 Graph Search</a:t>
              </a:r>
              <a:endParaRPr lang="zh-CN" altLang="en-US" sz="2800" dirty="0">
                <a:solidFill>
                  <a:srgbClr val="FFC000"/>
                </a:solidFill>
                <a:latin typeface="微软雅黑"/>
                <a:ea typeface="微软雅黑"/>
                <a:cs typeface="Segoe UI"/>
              </a:endParaRP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endParaRPr lang="zh-CN" altLang="en-US" sz="2800" dirty="0">
                <a:solidFill>
                  <a:srgbClr val="FFC000"/>
                </a:solidFill>
                <a:latin typeface="微软雅黑"/>
                <a:ea typeface="微软雅黑"/>
                <a:cs typeface="Segoe UI"/>
              </a:endParaRPr>
            </a:p>
          </p:txBody>
        </p:sp>
      </p:gr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endParaRPr lang="zh-CN" altLang="en-US" sz="2800" dirty="0">
              <a:solidFill>
                <a:srgbClr val="FFC000"/>
              </a:solidFill>
              <a:latin typeface="微软雅黑"/>
              <a:ea typeface="微软雅黑"/>
              <a:cs typeface="Segoe UI"/>
            </a:endParaRP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让网站有趣比赚钱更重要，有趣和酷是</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r>
              <a:rPr lang="zh-CN" altLang="en-US" sz="3600" dirty="0"/>
              <a:t>为啥叫</a:t>
            </a:r>
            <a:r>
              <a:rPr lang="en-US" altLang="zh-CN" sz="3600" dirty="0"/>
              <a:t>F8??</a:t>
            </a:r>
            <a:endParaRPr lang="en-US" altLang="zh-CN" sz="3600" dirty="0"/>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在</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高速发展的过程中，面临着内外各种矛盾和问题，</a:t>
            </a:r>
            <a:r>
              <a:rPr lang="en-US" altLang="zh-CN" sz="3600" dirty="0">
                <a:solidFill>
                  <a:schemeClr val="bg1"/>
                </a:solidFill>
                <a:latin typeface="微软雅黑"/>
                <a:ea typeface="微软雅黑"/>
              </a:rPr>
              <a:t>2018</a:t>
            </a:r>
            <a:r>
              <a:rPr lang="zh-CN" altLang="en-US" sz="3600" dirty="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endParaRPr kumimoji="1" lang="zh-CN" altLang="en-US" dirty="0"/>
          </a:p>
        </p:txBody>
      </p:sp>
      <p:sp>
        <p:nvSpPr>
          <p:cNvPr id="3" name="文本占位符 2"/>
          <p:cNvSpPr>
            <a:spLocks noGrp="1"/>
          </p:cNvSpPr>
          <p:nvPr>
            <p:ph type="body" idx="1"/>
          </p:nvPr>
        </p:nvSpPr>
        <p:spPr>
          <a:xfrm>
            <a:off x="1005204" y="2759075"/>
            <a:ext cx="18093691" cy="7478970"/>
          </a:xfrm>
        </p:spPr>
        <p:txBody>
          <a:bodyPr/>
          <a:lstStyle/>
          <a:p>
            <a:pPr marL="685800" indent="-685800">
              <a:buFont typeface="Arial" panose="020B0604020202090204" pitchFamily="34" charset="0"/>
              <a:buChar char="•"/>
            </a:pPr>
            <a:r>
              <a:rPr kumimoji="1" lang="zh-CN" altLang="en-US" dirty="0">
                <a:solidFill>
                  <a:srgbClr val="FFC000"/>
                </a:solidFill>
              </a:rPr>
              <a:t>高金梅（</a:t>
            </a:r>
            <a:r>
              <a:rPr kumimoji="1" lang="en-US" altLang="zh-CN" dirty="0">
                <a:solidFill>
                  <a:srgbClr val="FFC000"/>
                </a:solidFill>
              </a:rPr>
              <a:t>G</a:t>
            </a:r>
            <a:r>
              <a:rPr kumimoji="1" lang="zh-CN" altLang="en-US" dirty="0">
                <a:solidFill>
                  <a:srgbClr val="FFC000"/>
                </a:solidFill>
              </a:rPr>
              <a:t>）  </a:t>
            </a:r>
            <a:endParaRPr kumimoji="1" lang="en-US" altLang="zh-CN" dirty="0">
              <a:solidFill>
                <a:srgbClr val="FFC000"/>
              </a:solidFill>
            </a:endParaRPr>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endParaRPr kumimoji="1" lang="en-US" altLang="zh-CN" dirty="0">
              <a:solidFill>
                <a:srgbClr val="FFFF00"/>
              </a:solidFill>
            </a:endParaRPr>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endParaRPr lang="zh-CN" altLang="en-US" sz="6000" dirty="0"/>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endParaRPr lang="en-US" altLang="zh-CN" b="1" dirty="0">
                <a:solidFill>
                  <a:srgbClr val="FFC000"/>
                </a:solidFill>
              </a:endParaRP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a:t>
            </a:r>
            <a:r>
              <a:rPr lang="en-US" altLang="en-US" sz="6000" dirty="0"/>
              <a:t>业绩收入</a:t>
            </a:r>
            <a:endParaRPr lang="zh-CN" altLang="en-US" sz="6000" dirty="0"/>
          </a:p>
        </p:txBody>
      </p:sp>
      <p:pic>
        <p:nvPicPr>
          <p:cNvPr id="4" name="图片 3"/>
          <p:cNvPicPr>
            <a:picLocks noChangeAspect="1"/>
          </p:cNvPicPr>
          <p:nvPr/>
        </p:nvPicPr>
        <p:blipFill>
          <a:blip r:embed="rId1"/>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Facebook2017</a:t>
            </a:r>
            <a:r>
              <a:rPr lang="zh-CN" altLang="en-US" sz="6000" dirty="0"/>
              <a:t>年财报</a:t>
            </a:r>
            <a:endParaRPr lang="zh-CN" altLang="en-US" sz="6000" dirty="0"/>
          </a:p>
        </p:txBody>
      </p:sp>
      <p:pic>
        <p:nvPicPr>
          <p:cNvPr id="3" name="图片 2"/>
          <p:cNvPicPr>
            <a:picLocks noChangeAspect="1"/>
          </p:cNvPicPr>
          <p:nvPr/>
        </p:nvPicPr>
        <p:blipFill>
          <a:blip r:embed="rId1"/>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endParaRPr lang="zh-CN" altLang="en-US" dirty="0"/>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endPar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endParaRPr lang="zh-CN" altLang="en-US" sz="6000" dirty="0"/>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endParaRPr lang="zh-CN" altLang="en-US" sz="36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endParaRPr lang="zh-CN" altLang="en-US" dirty="0"/>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黑客文化</a:t>
            </a:r>
            <a:endParaRPr lang="zh-CN" altLang="en-US" dirty="0"/>
          </a:p>
        </p:txBody>
      </p:sp>
      <p:sp>
        <p:nvSpPr>
          <p:cNvPr id="3" name="文本占位符 2"/>
          <p:cNvSpPr>
            <a:spLocks noGrp="1"/>
          </p:cNvSpPr>
          <p:nvPr>
            <p:ph type="body" idx="1"/>
          </p:nvPr>
        </p:nvSpPr>
        <p:spPr>
          <a:xfrm>
            <a:off x="374650" y="2759075"/>
            <a:ext cx="19278600" cy="2493010"/>
          </a:xfrm>
        </p:spPr>
        <p:txBody>
          <a:bodyPr/>
          <a:lstStyle/>
          <a:p>
            <a:pPr algn="ctr">
              <a:lnSpc>
                <a:spcPct val="150000"/>
              </a:lnSpc>
            </a:pPr>
            <a:r>
              <a:rPr lang="zh-CN" altLang="en-US" dirty="0">
                <a:solidFill>
                  <a:srgbClr val="FFC000"/>
                </a:solidFill>
              </a:rPr>
              <a:t>所有的信息都应该是自由传播的。</a:t>
            </a:r>
            <a:endParaRPr lang="en-US" altLang="zh-CN" dirty="0">
              <a:solidFill>
                <a:srgbClr val="FFC000"/>
              </a:solidFill>
            </a:endParaRPr>
          </a:p>
          <a:p>
            <a:pPr algn="ctr">
              <a:lnSpc>
                <a:spcPct val="150000"/>
              </a:lnSpc>
            </a:pPr>
            <a:r>
              <a:rPr lang="en-US" altLang="zh-CN" dirty="0">
                <a:solidFill>
                  <a:srgbClr val="FFC000"/>
                </a:solidFill>
              </a:rPr>
              <a:t>                            --</a:t>
            </a:r>
            <a:r>
              <a:rPr lang="zh-CN" altLang="en-US" sz="4800" dirty="0">
                <a:solidFill>
                  <a:srgbClr val="FFC000"/>
                </a:solidFill>
              </a:rPr>
              <a:t>史蒂芬</a:t>
            </a:r>
            <a:r>
              <a:rPr lang="en-US" altLang="zh-CN" sz="4800" dirty="0">
                <a:solidFill>
                  <a:srgbClr val="FFC000"/>
                </a:solidFill>
              </a:rPr>
              <a:t>·</a:t>
            </a:r>
            <a:r>
              <a:rPr lang="zh-CN" altLang="en-US" sz="4800" dirty="0">
                <a:solidFill>
                  <a:srgbClr val="FFC000"/>
                </a:solidFill>
              </a:rPr>
              <a:t>列维 </a:t>
            </a:r>
            <a:r>
              <a:rPr lang="en-US" altLang="zh-CN" sz="4800" dirty="0">
                <a:solidFill>
                  <a:srgbClr val="FFC000"/>
                </a:solidFill>
              </a:rPr>
              <a:t>《</a:t>
            </a:r>
            <a:r>
              <a:rPr lang="zh-CN" altLang="en-US" sz="4800" dirty="0">
                <a:solidFill>
                  <a:srgbClr val="FFC000"/>
                </a:solidFill>
              </a:rPr>
              <a:t>黑客：计算机革命的英雄</a:t>
            </a:r>
            <a:r>
              <a:rPr lang="en-US" altLang="zh-CN" sz="4800" dirty="0">
                <a:solidFill>
                  <a:srgbClr val="FFC000"/>
                </a:solidFill>
              </a:rPr>
              <a:t>》</a:t>
            </a:r>
            <a:endParaRPr lang="zh-CN" altLang="en-US" sz="4800"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黑客的驱动力不是偷窃和破坏，而是学习和创造。</a:t>
            </a:r>
            <a:endParaRPr lang="zh-CN" altLang="en-US" sz="4800" kern="0" dirty="0"/>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endParaRPr lang="zh-CN" altLang="en-US" sz="4800" kern="0" dirty="0"/>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a:solidFill>
                  <a:schemeClr val="bg1"/>
                </a:solidFill>
              </a:rPr>
              <a:t>Move Fast</a:t>
            </a:r>
            <a:r>
              <a:rPr lang="zh-CN" altLang="en-US" dirty="0">
                <a:solidFill>
                  <a:schemeClr val="bg1"/>
                </a:solidFill>
              </a:rPr>
              <a:t> </a:t>
            </a:r>
            <a:r>
              <a:rPr lang="en-US" altLang="zh-CN" dirty="0">
                <a:solidFill>
                  <a:schemeClr val="bg1"/>
                </a:solidFill>
              </a:rPr>
              <a:t>and Break Things-&gt;Move Fast With Stable 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endParaRPr lang="en-US" altLang="zh-CN" sz="5400" dirty="0"/>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78565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a:solidFill>
                  <a:schemeClr val="bg1"/>
                </a:solidFill>
                <a:latin typeface="微软雅黑" panose="020B0503020204020204" pitchFamily="34" charset="-122"/>
                <a:ea typeface="微软雅黑" panose="020B0503020204020204" pitchFamily="34" charset="-122"/>
              </a:rPr>
              <a:t>Fac</a:t>
            </a:r>
            <a:r>
              <a:rPr lang="en-US" altLang="en-US" sz="4000" dirty="0">
                <a:solidFill>
                  <a:schemeClr val="bg1"/>
                </a:solidFill>
                <a:latin typeface="微软雅黑" panose="020B0503020204020204" pitchFamily="34" charset="-122"/>
                <a:ea typeface="微软雅黑" panose="020B0503020204020204" pitchFamily="34" charset="-122"/>
              </a:rPr>
              <a:t>e</a:t>
            </a:r>
            <a:r>
              <a:rPr lang="en-US" altLang="zh-CN" sz="4000" dirty="0">
                <a:solidFill>
                  <a:schemeClr val="bg1"/>
                </a:solidFill>
                <a:latin typeface="微软雅黑" panose="020B0503020204020204" pitchFamily="34" charset="-122"/>
                <a:ea typeface="微软雅黑" panose="020B0503020204020204" pitchFamily="34" charset="-122"/>
              </a:rPr>
              <a:t>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endParaRPr lang="zh-CN" altLang="en-US" sz="6000" dirty="0"/>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2"/>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endParaRPr kumimoji="1" lang="zh-CN" altLang="en-US" sz="8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10710545"/>
          </a:xfrm>
        </p:spPr>
        <p:txBody>
          <a:bodyPr wrap="square" lIns="0" tIns="0" rIns="0" bIns="0">
            <a:spAutoFit/>
          </a:bodyPr>
          <a:lstStyle/>
          <a:p>
            <a:br>
              <a:rPr lang="zh-CN" altLang="en-GB" sz="6000" dirty="0"/>
            </a:br>
            <a:r>
              <a:rPr lang="en-US" altLang="zh-CN" sz="6000" dirty="0"/>
              <a:t>	</a:t>
            </a:r>
            <a:r>
              <a:rPr lang="zh-CN" altLang="en-GB" sz="6000" dirty="0">
                <a:sym typeface="+mn-ea"/>
              </a:rPr>
              <a:t>思考：</a:t>
            </a:r>
            <a:br>
              <a:rPr lang="zh-CN" altLang="en-GB" sz="6000" dirty="0"/>
            </a:br>
            <a:r>
              <a:rPr lang="en-US" altLang="zh-CN" sz="6000" dirty="0"/>
              <a:t>			</a:t>
            </a:r>
            <a:br>
              <a:rPr lang="en-US" altLang="zh-CN" sz="6000" dirty="0"/>
            </a:br>
            <a:r>
              <a:rPr lang="en-US" altLang="zh-CN" sz="6000" dirty="0"/>
              <a:t>														  </a:t>
            </a:r>
            <a:br>
              <a:rPr lang="en-US" altLang="zh-CN" sz="6000" dirty="0"/>
            </a:br>
            <a:r>
              <a:rPr lang="en-US" altLang="zh-CN" sz="6000" dirty="0"/>
              <a:t>													</a:t>
            </a:r>
            <a:r>
              <a:rPr lang="en-US" altLang="zh-CN" sz="1800" dirty="0">
                <a:solidFill>
                  <a:schemeClr val="bg1"/>
                </a:solidFill>
              </a:rPr>
              <a:t>FaceBook CTO</a:t>
            </a:r>
            <a:r>
              <a:rPr lang="zh-CN" altLang="en-US" sz="1800" dirty="0">
                <a:solidFill>
                  <a:schemeClr val="bg1"/>
                </a:solidFill>
              </a:rPr>
              <a:t>：</a:t>
            </a:r>
            <a:r>
              <a:rPr lang="en-US" altLang="zh-CN" sz="1800" dirty="0">
                <a:solidFill>
                  <a:schemeClr val="bg1"/>
                </a:solidFill>
              </a:rPr>
              <a:t>Mike Schroepfer(</a:t>
            </a:r>
            <a:r>
              <a:rPr lang="en-US" altLang="zh-CN" sz="1800" dirty="0">
                <a:solidFill>
                  <a:schemeClr val="bg1"/>
                </a:solidFill>
                <a:sym typeface="+mn-ea"/>
              </a:rPr>
              <a:t>迈克·施罗普佛) </a:t>
            </a:r>
            <a:br>
              <a:rPr lang="zh-CN" altLang="en-GB" sz="1800" dirty="0">
                <a:solidFill>
                  <a:schemeClr val="bg1"/>
                </a:solidFill>
              </a:rPr>
            </a:br>
            <a:r>
              <a:rPr lang="en-US" altLang="zh-CN" sz="6000" dirty="0"/>
              <a:t>			</a:t>
            </a:r>
            <a:r>
              <a:rPr lang="zh-CN" altLang="en-US" sz="6000" dirty="0"/>
              <a:t>如果您是我，</a:t>
            </a:r>
            <a:br>
              <a:rPr lang="zh-CN" altLang="en-US" sz="6000" dirty="0"/>
            </a:br>
            <a:r>
              <a:rPr lang="en-US" altLang="zh-CN" sz="6000" dirty="0"/>
              <a:t>			</a:t>
            </a:r>
            <a:r>
              <a:rPr lang="zh-CN" altLang="en-US" sz="6000" dirty="0"/>
              <a:t>这个技术团队该怎么带？</a:t>
            </a:r>
            <a:br>
              <a:rPr lang="zh-CN" altLang="en-US" sz="6000" dirty="0"/>
            </a:br>
            <a:r>
              <a:rPr lang="en-US" altLang="zh-CN" sz="6000" dirty="0"/>
              <a:t>			</a:t>
            </a:r>
            <a:r>
              <a:rPr lang="zh-CN" altLang="en-US" sz="6000" dirty="0"/>
              <a:t>工作该怎么做？</a:t>
            </a:r>
            <a:br>
              <a:rPr lang="zh-CN" altLang="en-US" sz="6000" dirty="0"/>
            </a:br>
            <a:br>
              <a:rPr lang="zh-CN" altLang="en-US" sz="6000" dirty="0"/>
            </a:br>
            <a:r>
              <a:rPr lang="zh-CN" altLang="en-US" sz="6000" dirty="0"/>
              <a:t>	</a:t>
            </a:r>
            <a:r>
              <a:rPr lang="en-US" altLang="zh-CN" sz="6000" dirty="0"/>
              <a:t>		</a:t>
            </a:r>
            <a:r>
              <a:rPr lang="en-US" altLang="zh-CN" sz="3200" dirty="0">
                <a:sym typeface="+mn-ea"/>
              </a:rPr>
              <a:t>“</a:t>
            </a:r>
            <a:r>
              <a:rPr lang="zh-CN" altLang="en-US" sz="3200" dirty="0">
                <a:sym typeface="+mn-ea"/>
              </a:rPr>
              <a:t>我们公司、我们技术的核心策略，也是把人聚集在一起。</a:t>
            </a:r>
            <a:r>
              <a:rPr lang="en-US" altLang="zh-CN" sz="3200" dirty="0">
                <a:sym typeface="+mn-ea"/>
              </a:rPr>
              <a:t>”</a:t>
            </a:r>
            <a:r>
              <a:rPr lang="en-US" altLang="zh-CN" sz="3200" dirty="0">
                <a:solidFill>
                  <a:srgbClr val="FFC000"/>
                </a:solidFill>
                <a:sym typeface="+mn-ea"/>
              </a:rPr>
              <a:t>-Mike Schroepfer</a:t>
            </a:r>
            <a:br>
              <a:rPr lang="en-US" altLang="zh-CN" sz="6000" dirty="0">
                <a:solidFill>
                  <a:srgbClr val="FFC000"/>
                </a:solidFill>
                <a:sym typeface="+mn-ea"/>
              </a:rPr>
            </a:br>
            <a:r>
              <a:rPr lang="en-US" altLang="zh-CN" sz="2800" dirty="0"/>
              <a:t>				</a:t>
            </a:r>
            <a:r>
              <a:rPr lang="en-US" altLang="zh-CN" sz="6000" dirty="0"/>
              <a:t>		</a:t>
            </a:r>
            <a:r>
              <a:rPr lang="en-US" altLang="zh-CN" sz="3600" dirty="0"/>
              <a:t>	</a:t>
            </a:r>
            <a:br>
              <a:rPr lang="en-US" altLang="zh-CN" sz="3600" dirty="0"/>
            </a:br>
            <a:r>
              <a:rPr lang="en-US" altLang="zh-CN" sz="3600" dirty="0"/>
              <a:t>			</a:t>
            </a:r>
            <a:endParaRPr lang="zh-CN" altLang="en-US" sz="6000" dirty="0"/>
          </a:p>
        </p:txBody>
      </p:sp>
      <p:pic>
        <p:nvPicPr>
          <p:cNvPr id="5" name="图片 4"/>
          <p:cNvPicPr>
            <a:picLocks noChangeAspect="1"/>
          </p:cNvPicPr>
          <p:nvPr/>
        </p:nvPicPr>
        <p:blipFill>
          <a:blip r:embed="rId1"/>
          <a:stretch>
            <a:fillRect/>
          </a:stretch>
        </p:blipFill>
        <p:spPr>
          <a:xfrm>
            <a:off x="13017500" y="1102995"/>
            <a:ext cx="5836920" cy="34505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260" y="625475"/>
            <a:ext cx="17467580" cy="8617585"/>
          </a:xfrm>
        </p:spPr>
        <p:txBody>
          <a:bodyPr wrap="square" lIns="0" tIns="0" rIns="0" bIns="0">
            <a:spAutoFit/>
          </a:bodyPr>
          <a:lstStyle/>
          <a:p>
            <a:br>
              <a:rPr lang="zh-CN" altLang="en-US" sz="6000" dirty="0">
                <a:sym typeface="+mn-ea"/>
              </a:rPr>
            </a:br>
            <a:r>
              <a:rPr lang="en-US" altLang="zh-CN" sz="6000" dirty="0">
                <a:sym typeface="+mn-ea"/>
              </a:rPr>
              <a:t>				</a:t>
            </a:r>
            <a:br>
              <a:rPr lang="en-US" altLang="zh-CN" sz="6000" dirty="0">
                <a:sym typeface="+mn-ea"/>
              </a:rPr>
            </a:br>
            <a:r>
              <a:rPr lang="en-US" altLang="zh-CN" sz="6000" dirty="0">
                <a:sym typeface="+mn-ea"/>
              </a:rPr>
              <a:t>	</a:t>
            </a:r>
            <a:r>
              <a:rPr lang="zh-CN" altLang="en-US" sz="6000" dirty="0">
                <a:sym typeface="+mn-ea"/>
              </a:rPr>
              <a:t>一  吸引顶尖人才</a:t>
            </a:r>
            <a:br>
              <a:rPr lang="zh-CN" altLang="en-US" sz="6000" dirty="0">
                <a:sym typeface="+mn-ea"/>
              </a:rPr>
            </a:br>
            <a:r>
              <a:rPr lang="en-US" altLang="zh-CN" sz="6000" dirty="0">
                <a:sym typeface="+mn-ea"/>
              </a:rPr>
              <a:t>			</a:t>
            </a:r>
            <a:r>
              <a:rPr lang="zh-CN" altLang="en-US" sz="4000" dirty="0">
                <a:solidFill>
                  <a:schemeClr val="bg1"/>
                </a:solidFill>
                <a:sym typeface="+mn-ea"/>
              </a:rPr>
              <a:t>技术人才的招聘严苛，渠道多样（收购的方式招募人才）</a:t>
            </a:r>
            <a:br>
              <a:rPr lang="zh-CN" altLang="en-US" sz="4000" dirty="0">
                <a:solidFill>
                  <a:schemeClr val="bg1"/>
                </a:solidFill>
                <a:sym typeface="+mn-ea"/>
              </a:rPr>
            </a:br>
            <a:br>
              <a:rPr lang="zh-CN" altLang="en-US" sz="4000" dirty="0">
                <a:sym typeface="+mn-ea"/>
              </a:rPr>
            </a:br>
            <a:br>
              <a:rPr lang="zh-CN" altLang="en-US" sz="4000" dirty="0">
                <a:sym typeface="+mn-ea"/>
              </a:rPr>
            </a:br>
            <a:r>
              <a:rPr lang="en-US" altLang="zh-CN" sz="6000" dirty="0">
                <a:sym typeface="+mn-ea"/>
              </a:rPr>
              <a:t>	</a:t>
            </a:r>
            <a:r>
              <a:rPr lang="zh-CN" altLang="en-US" sz="6000" dirty="0">
                <a:sym typeface="+mn-ea"/>
              </a:rPr>
              <a:t>二  </a:t>
            </a:r>
            <a:r>
              <a:rPr lang="zh-CN" altLang="en-US" sz="6000" dirty="0"/>
              <a:t>开源文化 + 自由环境</a:t>
            </a:r>
            <a:br>
              <a:rPr lang="zh-CN" altLang="en-US" sz="6000" dirty="0"/>
            </a:br>
            <a:r>
              <a:rPr lang="en-US" altLang="zh-CN" sz="6000" dirty="0"/>
              <a:t>			</a:t>
            </a:r>
            <a:r>
              <a:rPr lang="zh-CN" altLang="en-US" sz="4000" dirty="0">
                <a:solidFill>
                  <a:schemeClr val="bg1"/>
                </a:solidFill>
              </a:rPr>
              <a:t>技术人才的培养和留用</a:t>
            </a:r>
            <a:br>
              <a:rPr lang="zh-CN" altLang="en-US" sz="4000" dirty="0">
                <a:solidFill>
                  <a:schemeClr val="bg1"/>
                </a:solidFill>
              </a:rPr>
            </a:br>
            <a:r>
              <a:rPr lang="en-US" altLang="zh-CN" sz="4000" dirty="0">
                <a:solidFill>
                  <a:schemeClr val="bg1"/>
                </a:solidFill>
              </a:rPr>
              <a:t>			1.</a:t>
            </a:r>
            <a:r>
              <a:rPr lang="zh-CN" altLang="en-US" sz="4000" dirty="0">
                <a:solidFill>
                  <a:schemeClr val="bg1"/>
                </a:solidFill>
              </a:rPr>
              <a:t>入职后的</a:t>
            </a:r>
            <a:r>
              <a:rPr lang="en-US" altLang="zh-CN" sz="4000" dirty="0">
                <a:solidFill>
                  <a:schemeClr val="bg1"/>
                </a:solidFill>
              </a:rPr>
              <a:t>6</a:t>
            </a:r>
            <a:r>
              <a:rPr lang="zh-CN" altLang="en-US" sz="4000" dirty="0">
                <a:solidFill>
                  <a:schemeClr val="bg1"/>
                </a:solidFill>
              </a:rPr>
              <a:t>周培训，几乎全面熟悉技术的环境和工作习惯</a:t>
            </a:r>
            <a:br>
              <a:rPr lang="zh-CN" altLang="en-US" sz="4000" dirty="0">
                <a:solidFill>
                  <a:schemeClr val="bg1"/>
                </a:solidFill>
              </a:rPr>
            </a:br>
            <a:r>
              <a:rPr lang="en-US" altLang="zh-CN" sz="4000" dirty="0">
                <a:solidFill>
                  <a:schemeClr val="bg1"/>
                </a:solidFill>
              </a:rPr>
              <a:t>			2</a:t>
            </a:r>
            <a:r>
              <a:rPr lang="en-US" altLang="zh-CN" sz="4000" dirty="0">
                <a:solidFill>
                  <a:schemeClr val="bg1"/>
                </a:solidFill>
                <a:sym typeface="+mn-ea"/>
              </a:rPr>
              <a:t>.</a:t>
            </a:r>
            <a:r>
              <a:rPr lang="zh-CN" altLang="en-US" sz="4000" dirty="0">
                <a:solidFill>
                  <a:schemeClr val="bg1"/>
                </a:solidFill>
              </a:rPr>
              <a:t>自由选择，发挥所长</a:t>
            </a:r>
            <a:br>
              <a:rPr lang="zh-CN" altLang="en-US" sz="4000" dirty="0">
                <a:solidFill>
                  <a:schemeClr val="bg1"/>
                </a:solidFill>
              </a:rPr>
            </a:br>
            <a:endParaRPr lang="zh-CN" altLang="en-US" sz="4000" dirty="0">
              <a:solidFill>
                <a:schemeClr val="bg1"/>
              </a:solidFill>
            </a:endParaRPr>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375" y="936625"/>
            <a:ext cx="17182465" cy="1538605"/>
          </a:xfrm>
        </p:spPr>
        <p:txBody>
          <a:bodyPr wrap="square" lIns="0" tIns="0" rIns="0" bIns="0">
            <a:spAutoFit/>
          </a:bodyPr>
          <a:lstStyle/>
          <a:p>
            <a:r>
              <a:rPr lang="zh-CN" altLang="en-US" sz="6000" dirty="0"/>
              <a:t>工程师团队文化</a:t>
            </a:r>
            <a:br>
              <a:rPr lang="zh-CN" altLang="en-US" sz="4000" dirty="0"/>
            </a:br>
            <a:endParaRPr lang="zh-CN" altLang="en-US" sz="4000" dirty="0"/>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
        <p:nvSpPr>
          <p:cNvPr id="5" name="标题 1"/>
          <p:cNvSpPr>
            <a:spLocks noGrp="1"/>
          </p:cNvSpPr>
          <p:nvPr/>
        </p:nvSpPr>
        <p:spPr>
          <a:xfrm>
            <a:off x="1603375" y="2961005"/>
            <a:ext cx="17182465" cy="609409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4400" dirty="0">
                <a:solidFill>
                  <a:schemeClr val="bg1"/>
                </a:solidFill>
              </a:rPr>
              <a:t>1.</a:t>
            </a:r>
            <a:r>
              <a:rPr lang="zh-CN" altLang="en-US" sz="4400" dirty="0">
                <a:solidFill>
                  <a:schemeClr val="bg1"/>
                </a:solidFill>
              </a:rPr>
              <a:t>小团队，不重复造轮子</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2.</a:t>
            </a:r>
            <a:r>
              <a:rPr lang="zh-CN" altLang="en-US" sz="4400" dirty="0">
                <a:solidFill>
                  <a:schemeClr val="bg1"/>
                </a:solidFill>
              </a:rPr>
              <a:t>没有测试工程师，没有产品经理，没有数据分析师</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3.</a:t>
            </a:r>
            <a:r>
              <a:rPr lang="zh-CN" altLang="en-US" sz="4400" dirty="0">
                <a:solidFill>
                  <a:schemeClr val="bg1"/>
                </a:solidFill>
              </a:rPr>
              <a:t>每个开发工程师同时也是</a:t>
            </a:r>
            <a:r>
              <a:rPr lang="en-US" altLang="zh-CN" sz="4400" dirty="0">
                <a:solidFill>
                  <a:schemeClr val="bg1"/>
                </a:solidFill>
              </a:rPr>
              <a:t>QA</a:t>
            </a:r>
            <a:r>
              <a:rPr lang="zh-CN" altLang="en-US" sz="4400" dirty="0">
                <a:solidFill>
                  <a:schemeClr val="bg1"/>
                </a:solidFill>
              </a:rPr>
              <a:t>，</a:t>
            </a:r>
            <a:r>
              <a:rPr lang="en-US" altLang="zh-CN" sz="4400" dirty="0">
                <a:solidFill>
                  <a:schemeClr val="bg1"/>
                </a:solidFill>
              </a:rPr>
              <a:t>PD</a:t>
            </a:r>
            <a:r>
              <a:rPr lang="zh-CN" altLang="en-US" sz="4400" dirty="0">
                <a:solidFill>
                  <a:schemeClr val="bg1"/>
                </a:solidFill>
              </a:rPr>
              <a:t>，</a:t>
            </a:r>
            <a:r>
              <a:rPr lang="en-US" altLang="zh-CN" sz="4400" dirty="0">
                <a:solidFill>
                  <a:schemeClr val="bg1"/>
                </a:solidFill>
              </a:rPr>
              <a:t>DataScientist</a:t>
            </a:r>
            <a:endParaRPr lang="en-US" altLang="zh-CN" sz="4400" dirty="0">
              <a:solidFill>
                <a:schemeClr val="bg1"/>
              </a:solidFill>
            </a:endParaRPr>
          </a:p>
          <a:p>
            <a:endParaRPr lang="en-US" altLang="zh-CN" sz="4400" dirty="0">
              <a:solidFill>
                <a:schemeClr val="bg1"/>
              </a:solidFill>
            </a:endParaRPr>
          </a:p>
          <a:p>
            <a:r>
              <a:rPr lang="en-US" altLang="zh-CN" sz="4400" dirty="0">
                <a:solidFill>
                  <a:schemeClr val="bg1"/>
                </a:solidFill>
              </a:rPr>
              <a:t>4.</a:t>
            </a:r>
            <a:r>
              <a:rPr lang="zh-CN" altLang="en-US" sz="4400" dirty="0">
                <a:solidFill>
                  <a:schemeClr val="bg1"/>
                </a:solidFill>
              </a:rPr>
              <a:t>自驱力，创造力</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5.</a:t>
            </a:r>
            <a:r>
              <a:rPr lang="zh-CN" altLang="en-US" sz="4400" dirty="0">
                <a:solidFill>
                  <a:schemeClr val="bg1"/>
                </a:solidFill>
              </a:rPr>
              <a:t>强大的工具支持</a:t>
            </a:r>
            <a:endParaRPr lang="zh-CN" altLang="en-US" sz="44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005205" y="2334895"/>
            <a:ext cx="18135600" cy="2061210"/>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Facebook</a:t>
            </a:r>
            <a:r>
              <a:rPr lang="zh-CN" altLang="en-US" sz="3200" dirty="0">
                <a:solidFill>
                  <a:schemeClr val="bg1"/>
                </a:solidFill>
                <a:latin typeface="微软雅黑" panose="020B0503020204020204" pitchFamily="34" charset="-122"/>
                <a:ea typeface="微软雅黑" panose="020B0503020204020204" pitchFamily="34" charset="-122"/>
              </a:rPr>
              <a:t>的一个最小</a:t>
            </a:r>
            <a:r>
              <a:rPr lang="en-US" altLang="zh-CN" sz="3200" dirty="0">
                <a:solidFill>
                  <a:schemeClr val="bg1"/>
                </a:solidFill>
                <a:latin typeface="微软雅黑" panose="020B0503020204020204" pitchFamily="34" charset="-122"/>
                <a:ea typeface="微软雅黑" panose="020B0503020204020204" pitchFamily="34" charset="-122"/>
              </a:rPr>
              <a:t>Team</a:t>
            </a:r>
            <a:r>
              <a:rPr lang="zh-CN" altLang="en-US" sz="3200" dirty="0">
                <a:solidFill>
                  <a:schemeClr val="bg1"/>
                </a:solidFill>
                <a:latin typeface="微软雅黑" panose="020B0503020204020204" pitchFamily="34" charset="-122"/>
                <a:ea typeface="微软雅黑" panose="020B0503020204020204" pitchFamily="34" charset="-122"/>
              </a:rPr>
              <a:t>单元叫做三人组，是 </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产品经理</a:t>
            </a:r>
            <a:r>
              <a:rPr lang="en-US" altLang="zh-CN" sz="4400" b="1" baseline="30000" dirty="0">
                <a:solidFill>
                  <a:schemeClr val="bg1"/>
                </a:solidFill>
                <a:latin typeface="微软雅黑" panose="020B0503020204020204" pitchFamily="34" charset="-122"/>
                <a:ea typeface="微软雅黑" panose="020B0503020204020204" pitchFamily="34" charset="-122"/>
                <a:sym typeface="+mn-ea"/>
              </a:rPr>
              <a:t>(PM)</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a:t>
            </a:r>
            <a:r>
              <a:rPr lang="zh-CN" altLang="en-US" sz="4400" b="1" baseline="30000" dirty="0">
                <a:solidFill>
                  <a:schemeClr val="bg1"/>
                </a:solidFill>
                <a:latin typeface="微软雅黑" panose="020B0503020204020204" pitchFamily="34" charset="-122"/>
                <a:ea typeface="微软雅黑" panose="020B0503020204020204" pitchFamily="34" charset="-122"/>
              </a:rPr>
              <a:t>设计师</a:t>
            </a:r>
            <a:r>
              <a:rPr lang="en-US" altLang="zh-CN" sz="4400" b="1" baseline="30000" dirty="0">
                <a:solidFill>
                  <a:schemeClr val="bg1"/>
                </a:solidFill>
                <a:latin typeface="微软雅黑" panose="020B0503020204020204" pitchFamily="34" charset="-122"/>
                <a:ea typeface="微软雅黑" panose="020B0503020204020204" pitchFamily="34" charset="-122"/>
              </a:rPr>
              <a:t>(Designer)</a:t>
            </a:r>
            <a:r>
              <a:rPr lang="zh-CN" altLang="en-US" sz="4400" b="1" baseline="30000" dirty="0">
                <a:solidFill>
                  <a:schemeClr val="bg1"/>
                </a:solidFill>
                <a:latin typeface="微软雅黑" panose="020B0503020204020204" pitchFamily="34" charset="-122"/>
                <a:ea typeface="微软雅黑" panose="020B0503020204020204" pitchFamily="34" charset="-122"/>
              </a:rPr>
              <a:t>和工程师</a:t>
            </a:r>
            <a:r>
              <a:rPr lang="en-US" altLang="zh-CN" sz="4400" b="1" baseline="30000" dirty="0">
                <a:solidFill>
                  <a:schemeClr val="bg1"/>
                </a:solidFill>
                <a:latin typeface="微软雅黑" panose="020B0503020204020204" pitchFamily="34" charset="-122"/>
                <a:ea typeface="微软雅黑" panose="020B0503020204020204" pitchFamily="34" charset="-122"/>
              </a:rPr>
              <a:t>(Engineer).</a:t>
            </a:r>
            <a:endParaRPr lang="en-US" altLang="zh-CN" sz="3200" b="1" baseline="30000" dirty="0">
              <a:solidFill>
                <a:schemeClr val="bg1"/>
              </a:solidFill>
              <a:latin typeface="微软雅黑" panose="020B0503020204020204" pitchFamily="34" charset="-122"/>
              <a:ea typeface="微软雅黑" panose="020B0503020204020204" pitchFamily="34" charset="-122"/>
            </a:endParaRPr>
          </a:p>
          <a:p>
            <a:r>
              <a:rPr lang="zh-CN" altLang="en-US" sz="3200" dirty="0">
                <a:solidFill>
                  <a:schemeClr val="bg1"/>
                </a:solidFill>
                <a:latin typeface="微软雅黑" panose="020B0503020204020204" pitchFamily="34" charset="-122"/>
                <a:ea typeface="微软雅黑" panose="020B0503020204020204" pitchFamily="34" charset="-122"/>
              </a:rPr>
              <a:t>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0805" y="5045075"/>
            <a:ext cx="7753985" cy="5703570"/>
          </a:xfrm>
          <a:prstGeom prst="rect">
            <a:avLst/>
          </a:prstGeom>
        </p:spPr>
      </p:pic>
      <p:sp>
        <p:nvSpPr>
          <p:cNvPr id="6" name="Text Placeholder 2"/>
          <p:cNvSpPr txBox="1"/>
          <p:nvPr/>
        </p:nvSpPr>
        <p:spPr>
          <a:xfrm>
            <a:off x="9748520" y="5426075"/>
            <a:ext cx="9980930" cy="51708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b="1"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chemeClr val="bg1"/>
                </a:solidFill>
              </a:rPr>
              <a:t>1</a:t>
            </a:r>
            <a:r>
              <a:rPr lang="zh-CN" altLang="en-US" sz="2800" kern="0" dirty="0">
                <a:solidFill>
                  <a:schemeClr val="bg1"/>
                </a:solidFill>
              </a:rPr>
              <a:t>、团队变化： 小部队作战</a:t>
            </a:r>
            <a:endParaRPr lang="zh-CN" altLang="en-US" sz="2800" kern="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2</a:t>
            </a:r>
            <a:r>
              <a:rPr lang="zh-CN" altLang="en-US" sz="2800" kern="0" dirty="0">
                <a:solidFill>
                  <a:schemeClr val="bg1"/>
                </a:solidFill>
              </a:rPr>
              <a:t>、数据变化：</a:t>
            </a:r>
            <a:r>
              <a:rPr lang="zh-CN" altLang="en-US" sz="2800" dirty="0">
                <a:solidFill>
                  <a:schemeClr val="bg1"/>
                </a:solidFill>
              </a:rPr>
              <a:t>团队的共同语言是什么？目标和结果</a:t>
            </a:r>
            <a:endParaRPr lang="zh-CN" altLang="en-US" sz="280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3</a:t>
            </a:r>
            <a:r>
              <a:rPr lang="zh-CN" altLang="en-US" sz="2800" kern="0" dirty="0">
                <a:solidFill>
                  <a:schemeClr val="bg1"/>
                </a:solidFill>
              </a:rPr>
              <a:t>、职责变化：职责的延伸</a:t>
            </a:r>
            <a:endParaRPr lang="zh-CN" altLang="en-US" sz="2800" kern="0" dirty="0">
              <a:solidFill>
                <a:srgbClr val="FFFF00"/>
              </a:solidFill>
            </a:endParaRPr>
          </a:p>
          <a:p>
            <a:pPr>
              <a:lnSpc>
                <a:spcPct val="150000"/>
              </a:lnSpc>
            </a:pPr>
            <a:endParaRPr lang="zh-CN" altLang="en-US" sz="2800" kern="0" dirty="0">
              <a:solidFill>
                <a:schemeClr val="accent6">
                  <a:lumMod val="75000"/>
                </a:schemeClr>
              </a:solidFill>
            </a:endParaRPr>
          </a:p>
          <a:p>
            <a:pPr>
              <a:lnSpc>
                <a:spcPct val="150000"/>
              </a:lnSpc>
            </a:pPr>
            <a:endParaRPr lang="zh-CN" altLang="en-US" sz="2800" b="1" kern="0" dirty="0">
              <a:solidFill>
                <a:srgbClr val="FFC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X20191109-224639@2x"/>
          <p:cNvPicPr>
            <a:picLocks noChangeAspect="1"/>
          </p:cNvPicPr>
          <p:nvPr/>
        </p:nvPicPr>
        <p:blipFill>
          <a:blip r:embed="rId1"/>
          <a:stretch>
            <a:fillRect/>
          </a:stretch>
        </p:blipFill>
        <p:spPr>
          <a:xfrm>
            <a:off x="-9525" y="-41275"/>
            <a:ext cx="20123150" cy="9529445"/>
          </a:xfrm>
          <a:prstGeom prst="rect">
            <a:avLst/>
          </a:prstGeom>
        </p:spPr>
      </p:pic>
      <p:sp>
        <p:nvSpPr>
          <p:cNvPr id="8" name="文本框 7"/>
          <p:cNvSpPr txBox="1"/>
          <p:nvPr/>
        </p:nvSpPr>
        <p:spPr>
          <a:xfrm>
            <a:off x="2678430" y="9488170"/>
            <a:ext cx="14867255" cy="1550035"/>
          </a:xfrm>
          <a:prstGeom prst="rect">
            <a:avLst/>
          </a:prstGeom>
          <a:noFill/>
        </p:spPr>
        <p:txBody>
          <a:bodyPr wrap="none" rtlCol="0" anchor="t">
            <a:spAutoFit/>
          </a:bodyPr>
          <a:p>
            <a:pPr algn="l">
              <a:lnSpc>
                <a:spcPct val="150000"/>
              </a:lnSpc>
            </a:pPr>
            <a:r>
              <a:rPr lang="en-US" altLang="zh-CN" sz="3200" b="1" dirty="0">
                <a:solidFill>
                  <a:srgbClr val="FFC000"/>
                </a:solidFill>
                <a:sym typeface="+mn-ea"/>
              </a:rPr>
              <a:t>					DOGFOODING</a:t>
            </a:r>
            <a:r>
              <a:rPr lang="zh-CN" altLang="en-US" sz="3200" b="1" dirty="0">
                <a:solidFill>
                  <a:srgbClr val="FFC000"/>
                </a:solidFill>
                <a:sym typeface="+mn-ea"/>
              </a:rPr>
              <a:t>（吃狗粮文化</a:t>
            </a:r>
            <a:r>
              <a:rPr lang="en-US" altLang="zh-CN" sz="3200" b="1" dirty="0">
                <a:solidFill>
                  <a:srgbClr val="FFC000"/>
                </a:solidFill>
                <a:sym typeface="+mn-ea"/>
              </a:rPr>
              <a:t>)</a:t>
            </a:r>
            <a:br>
              <a:rPr lang="zh-CN" altLang="en-US" sz="3200" dirty="0">
                <a:sym typeface="+mn-ea"/>
              </a:rPr>
            </a:br>
            <a:r>
              <a:rPr lang="zh-CN" altLang="en-US" sz="4800" b="1" baseline="30000" dirty="0">
                <a:solidFill>
                  <a:schemeClr val="bg1"/>
                </a:solidFill>
                <a:sym typeface="+mn-ea"/>
              </a:rPr>
              <a:t>对结果负责很重要的一点，或者说做出成功产品的团队核心自己的产品自己先用起来</a:t>
            </a:r>
            <a:endParaRPr lang="zh-CN" altLang="en-US" sz="4800" b="1" baseline="30000" dirty="0">
              <a:solidFill>
                <a:schemeClr val="bg1"/>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580"/>
          </a:xfrm>
        </p:spPr>
        <p:txBody>
          <a:bodyPr/>
          <a:lstStyle/>
          <a:p>
            <a:r>
              <a:rPr lang="zh-CN" altLang="en-US" sz="5400" dirty="0"/>
              <a:t>全栈式工程师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5205" y="2272030"/>
            <a:ext cx="10494010" cy="7710170"/>
          </a:xfrm>
          <a:prstGeom prst="rect">
            <a:avLst/>
          </a:prstGeom>
        </p:spPr>
      </p:pic>
      <p:sp>
        <p:nvSpPr>
          <p:cNvPr id="5" name="Text Placeholder 2"/>
          <p:cNvSpPr txBox="1"/>
          <p:nvPr/>
        </p:nvSpPr>
        <p:spPr>
          <a:xfrm>
            <a:off x="1005205" y="10170795"/>
            <a:ext cx="19335115" cy="7385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b="1" kern="0" dirty="0">
                <a:solidFill>
                  <a:schemeClr val="bg1"/>
                </a:solidFill>
                <a:latin typeface="微软雅黑" panose="020B0503020204020204" pitchFamily="34" charset="-122"/>
                <a:ea typeface="微软雅黑" panose="020B0503020204020204" pitchFamily="34" charset="-122"/>
              </a:rPr>
              <a:t>云技术尤其是</a:t>
            </a:r>
            <a:r>
              <a:rPr lang="en-US" altLang="zh-CN" sz="3200" b="1" kern="0" dirty="0" err="1">
                <a:solidFill>
                  <a:schemeClr val="bg1"/>
                </a:solidFill>
                <a:latin typeface="微软雅黑" panose="020B0503020204020204" pitchFamily="34" charset="-122"/>
                <a:ea typeface="微软雅黑" panose="020B0503020204020204" pitchFamily="34" charset="-122"/>
              </a:rPr>
              <a:t>Docker</a:t>
            </a:r>
            <a:r>
              <a:rPr lang="zh-CN" altLang="en-US" sz="3200" b="1" kern="0" dirty="0">
                <a:solidFill>
                  <a:schemeClr val="bg1"/>
                </a:solidFill>
                <a:latin typeface="微软雅黑" panose="020B0503020204020204" pitchFamily="34" charset="-122"/>
                <a:ea typeface="微软雅黑" panose="020B0503020204020204" pitchFamily="34" charset="-122"/>
              </a:rPr>
              <a:t>和</a:t>
            </a:r>
            <a:r>
              <a:rPr lang="en-US" altLang="zh-CN" sz="3200" b="1" kern="0" dirty="0" err="1">
                <a:solidFill>
                  <a:schemeClr val="bg1"/>
                </a:solidFill>
                <a:latin typeface="微软雅黑" panose="020B0503020204020204" pitchFamily="34" charset="-122"/>
                <a:ea typeface="微软雅黑" panose="020B0503020204020204" pitchFamily="34" charset="-122"/>
              </a:rPr>
              <a:t>Kubernetes</a:t>
            </a:r>
            <a:r>
              <a:rPr lang="zh-CN" altLang="en-US" sz="3200" b="1" kern="0" dirty="0">
                <a:solidFill>
                  <a:schemeClr val="bg1"/>
                </a:solidFill>
                <a:latin typeface="微软雅黑" panose="020B0503020204020204" pitchFamily="34" charset="-122"/>
                <a:ea typeface="微软雅黑" panose="020B0503020204020204" pitchFamily="34" charset="-122"/>
              </a:rPr>
              <a:t>的流行，给底层运维工作被自动化提供了技术支持。</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2072620" y="2756535"/>
            <a:ext cx="7582535" cy="63709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7200" b="1" kern="0" dirty="0">
                <a:solidFill>
                  <a:srgbClr val="FFC000"/>
                </a:solidFill>
              </a:rPr>
              <a:t>打破组织隔阂</a:t>
            </a:r>
            <a:endParaRPr lang="zh-CN" altLang="en-US" sz="2800" kern="0" dirty="0">
              <a:solidFill>
                <a:srgbClr val="FFC000"/>
              </a:solidFill>
            </a:endParaRPr>
          </a:p>
          <a:p>
            <a:pPr>
              <a:lnSpc>
                <a:spcPct val="150000"/>
              </a:lnSpc>
            </a:pPr>
            <a:r>
              <a:rPr lang="zh-CN" altLang="en-US" sz="3200" b="1" kern="0" dirty="0">
                <a:solidFill>
                  <a:schemeClr val="bg1"/>
                </a:solidFill>
                <a:effectLst>
                  <a:outerShdw blurRad="38100" dist="38100" dir="2700000" algn="tl">
                    <a:srgbClr val="000000">
                      <a:alpha val="43137"/>
                    </a:srgbClr>
                  </a:outerShdw>
                </a:effectLst>
              </a:rPr>
              <a:t>从人出发，然后是环境和流程，最后才是工具。</a:t>
            </a:r>
            <a:endParaRPr lang="zh-CN" altLang="en-US" sz="2800" kern="0" dirty="0">
              <a:solidFill>
                <a:schemeClr val="bg1"/>
              </a:solidFill>
              <a:effectLst>
                <a:outerShdw blurRad="38100" dist="38100" dir="2700000" algn="tl">
                  <a:srgbClr val="000000">
                    <a:alpha val="43137"/>
                  </a:srgbClr>
                </a:outerShdw>
              </a:effectLst>
            </a:endParaRPr>
          </a:p>
          <a:p>
            <a:pPr>
              <a:lnSpc>
                <a:spcPct val="150000"/>
              </a:lnSpc>
            </a:pP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1</a:t>
            </a:r>
            <a:r>
              <a:rPr lang="zh-CN" altLang="en-US" sz="2800" kern="0" dirty="0">
                <a:solidFill>
                  <a:schemeClr val="bg1"/>
                </a:solidFill>
                <a:effectLst>
                  <a:outerShdw blurRad="38100" dist="38100" dir="2700000" algn="tl">
                    <a:srgbClr val="000000">
                      <a:alpha val="43137"/>
                    </a:srgbClr>
                  </a:outerShdw>
                </a:effectLst>
              </a:rPr>
              <a:t>、人：对团队目标达成共识，并重新定义职责；</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2</a:t>
            </a:r>
            <a:r>
              <a:rPr lang="zh-CN" altLang="en-US" sz="2800" kern="0" dirty="0">
                <a:solidFill>
                  <a:schemeClr val="bg1"/>
                </a:solidFill>
                <a:effectLst>
                  <a:outerShdw blurRad="38100" dist="38100" dir="2700000" algn="tl">
                    <a:srgbClr val="000000">
                      <a:alpha val="43137"/>
                    </a:srgbClr>
                  </a:outerShdw>
                </a:effectLst>
              </a:rPr>
              <a:t>、环境和流程：环境的搭建和流程的设计，在</a:t>
            </a:r>
            <a:r>
              <a:rPr lang="en-US" altLang="zh-CN" sz="2800" kern="0" dirty="0">
                <a:solidFill>
                  <a:schemeClr val="bg1"/>
                </a:solidFill>
                <a:effectLst>
                  <a:outerShdw blurRad="38100" dist="38100" dir="2700000" algn="tl">
                    <a:srgbClr val="000000">
                      <a:alpha val="43137"/>
                    </a:srgbClr>
                  </a:outerShdw>
                </a:effectLst>
              </a:rPr>
              <a:t>CI,CD</a:t>
            </a:r>
            <a:r>
              <a:rPr lang="zh-CN" altLang="en-US" sz="2800" kern="0" dirty="0">
                <a:solidFill>
                  <a:schemeClr val="bg1"/>
                </a:solidFill>
                <a:effectLst>
                  <a:outerShdw blurRad="38100" dist="38100" dir="2700000" algn="tl">
                    <a:srgbClr val="000000">
                      <a:alpha val="43137"/>
                    </a:srgbClr>
                  </a:outerShdw>
                </a:effectLst>
              </a:rPr>
              <a:t>快速反馈，以及团队沟通氛围。</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3</a:t>
            </a:r>
            <a:r>
              <a:rPr lang="zh-CN" altLang="en-US" sz="2800" kern="0" dirty="0">
                <a:solidFill>
                  <a:schemeClr val="bg1"/>
                </a:solidFill>
                <a:effectLst>
                  <a:outerShdw blurRad="38100" dist="38100" dir="2700000" algn="tl">
                    <a:srgbClr val="000000">
                      <a:alpha val="43137"/>
                    </a:srgbClr>
                  </a:outerShdw>
                </a:effectLst>
              </a:rPr>
              <a:t>、工具：引入工具研发团队，实现自动化</a:t>
            </a:r>
            <a:endParaRPr lang="zh-CN" altLang="en-US" sz="2800" kern="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9390" y="2593975"/>
            <a:ext cx="12995910" cy="7870825"/>
          </a:xfrm>
          <a:prstGeom prst="rect">
            <a:avLst/>
          </a:prstGeom>
        </p:spPr>
      </p:pic>
      <p:sp>
        <p:nvSpPr>
          <p:cNvPr id="3" name="标题 1"/>
          <p:cNvSpPr>
            <a:spLocks noGrp="1"/>
          </p:cNvSpPr>
          <p:nvPr/>
        </p:nvSpPr>
        <p:spPr>
          <a:xfrm>
            <a:off x="15114905" y="4093845"/>
            <a:ext cx="184454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 </a:t>
            </a:r>
            <a:endParaRPr lang="en-US" altLang="zh-CN" sz="6000" dirty="0"/>
          </a:p>
        </p:txBody>
      </p:sp>
      <p:sp>
        <p:nvSpPr>
          <p:cNvPr id="5" name="标题 1"/>
          <p:cNvSpPr>
            <a:spLocks noGrp="1"/>
          </p:cNvSpPr>
          <p:nvPr/>
        </p:nvSpPr>
        <p:spPr>
          <a:xfrm>
            <a:off x="15114905" y="3078480"/>
            <a:ext cx="4283710" cy="738632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3600" dirty="0"/>
              <a:t> </a:t>
            </a:r>
            <a:r>
              <a:rPr lang="zh-CN" altLang="en-US" sz="3600" dirty="0"/>
              <a:t>代码入库前：</a:t>
            </a:r>
            <a:endParaRPr lang="zh-CN" altLang="en-US" sz="3600" dirty="0"/>
          </a:p>
          <a:p>
            <a:endParaRPr lang="zh-CN" altLang="en-US" sz="3600" dirty="0"/>
          </a:p>
          <a:p>
            <a:r>
              <a:rPr lang="zh-CN" altLang="en-US" sz="3600" dirty="0"/>
              <a:t> </a:t>
            </a:r>
            <a:r>
              <a:rPr lang="en-US" altLang="zh-CN" sz="3600" dirty="0"/>
              <a:t>	</a:t>
            </a:r>
            <a:r>
              <a:rPr lang="zh-CN" altLang="en-US" sz="3600" dirty="0">
                <a:solidFill>
                  <a:schemeClr val="bg1"/>
                </a:solidFill>
              </a:rPr>
              <a:t>持续开发</a:t>
            </a:r>
            <a:endParaRPr lang="zh-CN" altLang="en-US" sz="3600" dirty="0">
              <a:solidFill>
                <a:schemeClr val="bg1"/>
              </a:solidFill>
            </a:endParaRPr>
          </a:p>
          <a:p>
            <a:r>
              <a:rPr lang="en-US" altLang="zh-CN" sz="3600" dirty="0">
                <a:solidFill>
                  <a:schemeClr val="bg1"/>
                </a:solidFill>
                <a:sym typeface="+mn-ea"/>
              </a:rPr>
              <a:t>	</a:t>
            </a:r>
            <a:r>
              <a:rPr lang="zh-CN" altLang="en-US" sz="3600" dirty="0">
                <a:solidFill>
                  <a:schemeClr val="bg1"/>
                </a:solidFill>
                <a:sym typeface="+mn-ea"/>
              </a:rPr>
              <a:t>持续测试</a:t>
            </a:r>
            <a:endParaRPr lang="zh-CN" altLang="en-US" sz="3600" dirty="0">
              <a:solidFill>
                <a:schemeClr val="bg1"/>
              </a:solidFill>
              <a:sym typeface="+mn-ea"/>
            </a:endParaRPr>
          </a:p>
          <a:p>
            <a:r>
              <a:rPr lang="en-US" altLang="zh-CN" sz="3600" dirty="0">
                <a:solidFill>
                  <a:schemeClr val="bg1"/>
                </a:solidFill>
              </a:rPr>
              <a:t>	</a:t>
            </a:r>
            <a:r>
              <a:rPr lang="zh-CN" altLang="en-US" sz="3600" dirty="0">
                <a:solidFill>
                  <a:schemeClr val="bg1"/>
                </a:solidFill>
              </a:rPr>
              <a:t>持续集成</a:t>
            </a:r>
            <a:endParaRPr lang="zh-CN" altLang="en-US" sz="3600" dirty="0">
              <a:solidFill>
                <a:schemeClr val="bg1"/>
              </a:solidFill>
            </a:endParaRPr>
          </a:p>
          <a:p>
            <a:endParaRPr lang="zh-CN" altLang="en-US" sz="3600" dirty="0"/>
          </a:p>
          <a:p>
            <a:r>
              <a:rPr lang="zh-CN" altLang="en-US" sz="3600" dirty="0"/>
              <a:t> 代码入库后：</a:t>
            </a:r>
            <a:endParaRPr lang="zh-CN" altLang="en-US" sz="3600" dirty="0"/>
          </a:p>
          <a:p>
            <a:endParaRPr lang="zh-CN" altLang="en-US" sz="3600" dirty="0"/>
          </a:p>
          <a:p>
            <a:r>
              <a:rPr lang="en-US" altLang="zh-CN" sz="3600" dirty="0"/>
              <a:t>	</a:t>
            </a:r>
            <a:r>
              <a:rPr lang="zh-CN" altLang="en-US" sz="3600" dirty="0">
                <a:solidFill>
                  <a:schemeClr val="bg1"/>
                </a:solidFill>
              </a:rPr>
              <a:t>持续部署</a:t>
            </a:r>
            <a:endParaRPr lang="zh-CN" altLang="en-US" sz="3600" dirty="0">
              <a:solidFill>
                <a:schemeClr val="bg1"/>
              </a:solidFill>
            </a:endParaRPr>
          </a:p>
          <a:p>
            <a:r>
              <a:rPr lang="en-US" altLang="zh-CN" sz="3600" dirty="0">
                <a:solidFill>
                  <a:schemeClr val="bg1"/>
                </a:solidFill>
              </a:rPr>
              <a:t>	</a:t>
            </a:r>
            <a:r>
              <a:rPr lang="zh-CN" altLang="en-US" sz="3600" dirty="0">
                <a:solidFill>
                  <a:schemeClr val="bg1"/>
                </a:solidFill>
              </a:rPr>
              <a:t>持续交付</a:t>
            </a:r>
            <a:endParaRPr lang="zh-CN" altLang="en-US" sz="6000" dirty="0"/>
          </a:p>
          <a:p>
            <a:r>
              <a:rPr lang="zh-CN" altLang="en-US" sz="6000" dirty="0"/>
              <a:t>     </a:t>
            </a:r>
            <a:r>
              <a:rPr lang="en-US" altLang="zh-CN" sz="6000" dirty="0"/>
              <a:t>	</a:t>
            </a:r>
            <a:br>
              <a:rPr lang="en-US" altLang="zh-CN" sz="6000" dirty="0"/>
            </a:br>
            <a:endParaRPr lang="en-US" altLang="zh-CN" sz="6000" dirty="0"/>
          </a:p>
        </p:txBody>
      </p:sp>
      <p:sp>
        <p:nvSpPr>
          <p:cNvPr id="6" name="标题 1"/>
          <p:cNvSpPr>
            <a:spLocks noGrp="1"/>
          </p:cNvSpPr>
          <p:nvPr/>
        </p:nvSpPr>
        <p:spPr>
          <a:xfrm>
            <a:off x="1469390" y="726440"/>
            <a:ext cx="16787495"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Facebook</a:t>
            </a:r>
            <a:r>
              <a:rPr lang="zh-CN" altLang="en-US" sz="6000" dirty="0"/>
              <a:t>的</a:t>
            </a:r>
            <a:r>
              <a:rPr lang="en-US" altLang="zh-CN" sz="6000" dirty="0"/>
              <a:t>5</a:t>
            </a:r>
            <a:r>
              <a:rPr lang="zh-CN" altLang="en-US" sz="6000" dirty="0"/>
              <a:t>个持续</a:t>
            </a:r>
            <a:br>
              <a:rPr lang="zh-CN" altLang="en-US" sz="6000" dirty="0"/>
            </a:br>
            <a:r>
              <a:rPr lang="en-US" altLang="zh-CN" sz="6000" dirty="0"/>
              <a:t>	</a:t>
            </a:r>
            <a:br>
              <a:rPr lang="en-US" altLang="zh-CN" sz="6000" dirty="0"/>
            </a:br>
            <a:endParaRPr lang="en-US" altLang="zh-CN" sz="6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738505"/>
          </a:xfrm>
        </p:spPr>
        <p:txBody>
          <a:bodyPr wrap="square" lIns="0" tIns="0" rIns="0" bIns="0">
            <a:spAutoFit/>
          </a:bodyPr>
          <a:lstStyle/>
          <a:p>
            <a:r>
              <a:rPr lang="zh-CN" altLang="en-US" sz="4800" dirty="0"/>
              <a:t>暗发射技术（</a:t>
            </a:r>
            <a:r>
              <a:rPr lang="en-US" altLang="zh-CN" sz="4800" dirty="0">
                <a:sym typeface="+mn-ea"/>
              </a:rPr>
              <a:t>The</a:t>
            </a:r>
            <a:r>
              <a:rPr lang="zh-CN" altLang="en-US" sz="4800" dirty="0">
                <a:sym typeface="+mn-ea"/>
              </a:rPr>
              <a:t> </a:t>
            </a:r>
            <a:r>
              <a:rPr lang="en-US" altLang="zh-CN" sz="4800" dirty="0">
                <a:sym typeface="+mn-ea"/>
              </a:rPr>
              <a:t>Dark</a:t>
            </a:r>
            <a:r>
              <a:rPr lang="zh-CN" altLang="en-US" sz="4800" dirty="0">
                <a:sym typeface="+mn-ea"/>
              </a:rPr>
              <a:t> </a:t>
            </a:r>
            <a:r>
              <a:rPr lang="en-US" altLang="zh-CN" sz="4800" dirty="0">
                <a:sym typeface="+mn-ea"/>
              </a:rPr>
              <a:t>Launching</a:t>
            </a:r>
            <a:r>
              <a:rPr lang="zh-CN" altLang="en-US" sz="4800" dirty="0">
                <a:sym typeface="+mn-ea"/>
              </a:rPr>
              <a:t> </a:t>
            </a:r>
            <a:r>
              <a:rPr lang="en-US" altLang="zh-CN" sz="4800" dirty="0">
                <a:sym typeface="+mn-ea"/>
              </a:rPr>
              <a:t>Technique </a:t>
            </a:r>
            <a:r>
              <a:rPr lang="zh-CN" altLang="en-US" sz="4800" dirty="0">
                <a:sym typeface="+mn-ea"/>
              </a:rPr>
              <a:t>）</a:t>
            </a:r>
            <a:endParaRPr lang="zh-CN" altLang="en-US" sz="4800" dirty="0">
              <a:solidFill>
                <a:srgbClr val="FF0000"/>
              </a:solidFill>
              <a:sym typeface="+mn-ea"/>
            </a:endParaRPr>
          </a:p>
        </p:txBody>
      </p:sp>
      <p:pic>
        <p:nvPicPr>
          <p:cNvPr id="5" name="图片 4"/>
          <p:cNvPicPr>
            <a:picLocks noChangeAspect="1"/>
          </p:cNvPicPr>
          <p:nvPr/>
        </p:nvPicPr>
        <p:blipFill>
          <a:blip r:embed="rId1"/>
          <a:stretch>
            <a:fillRect/>
          </a:stretch>
        </p:blipFill>
        <p:spPr>
          <a:xfrm>
            <a:off x="1005205" y="2724785"/>
            <a:ext cx="17713325" cy="7068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入库前：持续开发</a:t>
            </a:r>
            <a:endParaRPr lang="zh-CN" altLang="en-US" sz="6000" dirty="0"/>
          </a:p>
        </p:txBody>
      </p:sp>
      <p:cxnSp>
        <p:nvCxnSpPr>
          <p:cNvPr id="5" name="直接连接符 4"/>
          <p:cNvCxnSpPr/>
          <p:nvPr/>
        </p:nvCxnSpPr>
        <p:spPr>
          <a:xfrm flipV="1">
            <a:off x="4678680" y="397827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11394052" y="1929484"/>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8650" y="4641215"/>
            <a:ext cx="15164435" cy="6019800"/>
          </a:xfrm>
          <a:prstGeom prst="rect">
            <a:avLst/>
          </a:prstGeom>
        </p:spPr>
      </p:pic>
      <p:sp>
        <p:nvSpPr>
          <p:cNvPr id="3" name="Text Placeholder 2"/>
          <p:cNvSpPr txBox="1"/>
          <p:nvPr/>
        </p:nvSpPr>
        <p:spPr>
          <a:xfrm>
            <a:off x="1898897" y="1929484"/>
            <a:ext cx="8076717" cy="221551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solidFill>
                  <a:srgbClr val="FFC000"/>
                </a:solidFill>
              </a:rPr>
              <a:t>工具支持</a:t>
            </a:r>
            <a:endParaRPr lang="zh-CN" altLang="en-US" sz="3200" kern="0" dirty="0">
              <a:solidFill>
                <a:srgbClr val="FFC000"/>
              </a:solidFill>
            </a:endParaRPr>
          </a:p>
          <a:p>
            <a:pPr>
              <a:lnSpc>
                <a:spcPct val="150000"/>
              </a:lnSpc>
            </a:pPr>
            <a:r>
              <a:rPr lang="zh-CN" altLang="en-US" sz="3200" kern="0" dirty="0">
                <a:solidFill>
                  <a:srgbClr val="FFC000"/>
                </a:solidFill>
              </a:rPr>
              <a:t>分支管理</a:t>
            </a:r>
            <a:endParaRPr lang="zh-CN" altLang="en-US" sz="3200" kern="0" dirty="0">
              <a:solidFill>
                <a:srgbClr val="FFC000"/>
              </a:solidFill>
            </a:endParaRPr>
          </a:p>
          <a:p>
            <a:pPr>
              <a:lnSpc>
                <a:spcPct val="150000"/>
              </a:lnSpc>
            </a:pPr>
            <a:r>
              <a:rPr lang="zh-CN" altLang="en-US" sz="3200" kern="0" dirty="0">
                <a:solidFill>
                  <a:srgbClr val="FFC000"/>
                </a:solidFill>
              </a:rPr>
              <a:t>代码审核</a:t>
            </a:r>
            <a:endParaRPr lang="zh-CN" altLang="en-US" sz="3200" kern="0" dirty="0">
              <a:solidFill>
                <a:srgbClr val="FFC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630680" y="1934210"/>
            <a:ext cx="16477615" cy="7593965"/>
          </a:xfrm>
          <a:prstGeom prst="rect">
            <a:avLst/>
          </a:prstGeom>
        </p:spPr>
      </p:pic>
      <p:sp>
        <p:nvSpPr>
          <p:cNvPr id="3" name="Title 1"/>
          <p:cNvSpPr>
            <a:spLocks noGrp="1"/>
          </p:cNvSpPr>
          <p:nvPr>
            <p:ph type="title"/>
          </p:nvPr>
        </p:nvSpPr>
        <p:spPr>
          <a:xfrm>
            <a:off x="1630680" y="823595"/>
            <a:ext cx="18093690" cy="738505"/>
          </a:xfrm>
        </p:spPr>
        <p:txBody>
          <a:bodyPr wrap="square" lIns="0" tIns="0" rIns="0" bIns="0">
            <a:spAutoFit/>
          </a:bodyPr>
          <a:p>
            <a:r>
              <a:rPr lang="en-US" altLang="zh-CN" sz="4800" dirty="0"/>
              <a:t>Git</a:t>
            </a:r>
            <a:r>
              <a:rPr lang="zh-CN" altLang="en-US" sz="4800" dirty="0"/>
              <a:t>开发分支周期</a:t>
            </a:r>
            <a:endParaRPr lang="zh-CN" altLang="en-US" sz="4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960" y="1006475"/>
            <a:ext cx="17640935" cy="923290"/>
          </a:xfrm>
        </p:spPr>
        <p:txBody>
          <a:bodyPr wrap="square" lIns="0" tIns="0" rIns="0" bIns="0">
            <a:spAutoFit/>
          </a:bodyPr>
          <a:lstStyle/>
          <a:p>
            <a:r>
              <a:rPr lang="en-US" altLang="zh-CN" sz="6000" dirty="0"/>
              <a:t>Facebook</a:t>
            </a:r>
            <a:r>
              <a:rPr lang="zh-CN" altLang="en-US" sz="6000" dirty="0"/>
              <a:t>的分支管理和发布策略</a:t>
            </a:r>
            <a:endParaRPr lang="zh-CN" altLang="en-US" sz="6000" dirty="0"/>
          </a:p>
        </p:txBody>
      </p:sp>
      <p:sp>
        <p:nvSpPr>
          <p:cNvPr id="13" name="Text Placeholder 2"/>
          <p:cNvSpPr txBox="1"/>
          <p:nvPr/>
        </p:nvSpPr>
        <p:spPr>
          <a:xfrm>
            <a:off x="1479548" y="347242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69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b="1" kern="0" dirty="0">
                <a:solidFill>
                  <a:srgbClr val="FFC000"/>
                </a:solidFill>
              </a:rPr>
              <a:t>Trunk-based,</a:t>
            </a:r>
            <a:r>
              <a:rPr lang="zh-CN" altLang="en-US" sz="2800" kern="0" dirty="0">
                <a:solidFill>
                  <a:srgbClr val="FFC000"/>
                </a:solidFill>
              </a:rPr>
              <a:t>用于开发的长期分支只有一个，而用于发布的分支可以有多个。</a:t>
            </a:r>
            <a:endParaRPr lang="zh-CN" altLang="en-US" sz="2800" kern="0" dirty="0">
              <a:solidFill>
                <a:srgbClr val="FFC000"/>
              </a:solidFill>
            </a:endParaRP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endParaRPr lang="en-US" altLang="zh-CN" sz="2800" kern="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80185" y="5578475"/>
            <a:ext cx="12610465" cy="5464175"/>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chemeClr val="bg1"/>
                </a:solidFill>
              </a:rPr>
              <a:t>1</a:t>
            </a:r>
            <a:r>
              <a:rPr lang="zh-CN" altLang="en-US" sz="2400" kern="0" dirty="0">
                <a:solidFill>
                  <a:schemeClr val="bg1"/>
                </a:solidFill>
              </a:rPr>
              <a:t>、主干开发的分支管理策略；</a:t>
            </a:r>
            <a:endParaRPr lang="en-US" altLang="zh-CN" sz="2400" kern="0" dirty="0">
              <a:solidFill>
                <a:schemeClr val="bg1"/>
              </a:solidFill>
            </a:endParaRPr>
          </a:p>
          <a:p>
            <a:pPr>
              <a:lnSpc>
                <a:spcPct val="150000"/>
              </a:lnSpc>
            </a:pPr>
            <a:r>
              <a:rPr lang="en-US" altLang="zh-CN" sz="2400" kern="0" dirty="0">
                <a:solidFill>
                  <a:schemeClr val="bg1"/>
                </a:solidFill>
              </a:rPr>
              <a:t>2</a:t>
            </a:r>
            <a:r>
              <a:rPr lang="zh-CN" altLang="en-US" sz="2400" kern="0" dirty="0">
                <a:solidFill>
                  <a:schemeClr val="bg1"/>
                </a:solidFill>
              </a:rPr>
              <a:t>、</a:t>
            </a:r>
            <a:r>
              <a:rPr lang="en-US" altLang="zh-CN" sz="2400" kern="0" dirty="0" err="1">
                <a:solidFill>
                  <a:schemeClr val="bg1"/>
                </a:solidFill>
              </a:rPr>
              <a:t>Git</a:t>
            </a:r>
            <a:r>
              <a:rPr lang="en-US" altLang="zh-CN" sz="2400" kern="0" dirty="0">
                <a:solidFill>
                  <a:schemeClr val="bg1"/>
                </a:solidFill>
              </a:rPr>
              <a:t>-Flow</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3</a:t>
            </a:r>
            <a:r>
              <a:rPr lang="zh-CN" altLang="en-US" sz="2400" kern="0" dirty="0">
                <a:solidFill>
                  <a:schemeClr val="bg1"/>
                </a:solidFill>
              </a:rPr>
              <a:t>、</a:t>
            </a:r>
            <a:r>
              <a:rPr lang="en-US" altLang="zh-CN" sz="2400" kern="0" dirty="0">
                <a:solidFill>
                  <a:schemeClr val="bg1"/>
                </a:solidFill>
              </a:rPr>
              <a:t>Fork-merge</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4</a:t>
            </a:r>
            <a:r>
              <a:rPr lang="zh-CN" altLang="en-US" sz="2400" kern="0" dirty="0">
                <a:solidFill>
                  <a:schemeClr val="bg1"/>
                </a:solidFill>
              </a:rPr>
              <a:t>、灵活的功能分支组合成发布分支；</a:t>
            </a:r>
            <a:endParaRPr lang="zh-CN" altLang="en-US" sz="2400" kern="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代码审查（</a:t>
            </a:r>
            <a:r>
              <a:rPr lang="en-US" altLang="zh-CN" sz="6000" dirty="0">
                <a:sym typeface="+mn-ea"/>
              </a:rPr>
              <a:t>Code Review</a:t>
            </a:r>
            <a:r>
              <a:rPr lang="zh-CN" altLang="en-US" sz="6000" dirty="0">
                <a:sym typeface="+mn-ea"/>
              </a:rPr>
              <a:t>）</a:t>
            </a:r>
            <a:endParaRPr lang="zh-CN" altLang="en-US" sz="6000" dirty="0">
              <a:sym typeface="+mn-ea"/>
            </a:endParaRPr>
          </a:p>
        </p:txBody>
      </p:sp>
      <p:sp>
        <p:nvSpPr>
          <p:cNvPr id="3" name="文本占位符 2"/>
          <p:cNvSpPr>
            <a:spLocks noGrp="1"/>
          </p:cNvSpPr>
          <p:nvPr>
            <p:ph type="body" idx="1"/>
          </p:nvPr>
        </p:nvSpPr>
        <p:spPr>
          <a:xfrm>
            <a:off x="998854" y="2223135"/>
            <a:ext cx="18093691" cy="3323590"/>
          </a:xfrm>
        </p:spPr>
        <p:txBody>
          <a:bodyPr/>
          <a:lstStyle/>
          <a:p>
            <a:endParaRPr lang="en-US" altLang="zh-CN" sz="3600" dirty="0"/>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290"/>
          </a:xfrm>
        </p:spPr>
        <p:txBody>
          <a:bodyPr wrap="square" lIns="0" tIns="0" rIns="0" bIns="0">
            <a:spAutoFit/>
          </a:bodyPr>
          <a:lstStyle/>
          <a:p>
            <a:r>
              <a:rPr lang="zh-CN" altLang="en-US" sz="6000" dirty="0"/>
              <a:t>入库后：持续集成、持续交付、持续部署</a:t>
            </a:r>
            <a:endParaRPr lang="zh-CN" altLang="en-US" sz="6000" dirty="0"/>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endParaRPr lang="zh-CN" altLang="en-US" sz="3200" kern="0" dirty="0"/>
          </a:p>
          <a:p>
            <a:pPr>
              <a:lnSpc>
                <a:spcPct val="150000"/>
              </a:lnSpc>
            </a:pPr>
            <a:r>
              <a:rPr lang="zh-CN" altLang="en-US" sz="3200" b="1" kern="0" dirty="0">
                <a:solidFill>
                  <a:srgbClr val="FFC000"/>
                </a:solidFill>
              </a:rPr>
              <a:t>让每一个变更都经过一条自动化的检验流水线，来检查每一个变更的质量，通过就进入下一个阶段。</a:t>
            </a:r>
            <a:endParaRPr lang="zh-CN" altLang="en-US" sz="3200" b="1" kern="0" dirty="0">
              <a:solidFill>
                <a:srgbClr val="FFC000"/>
              </a:solidFill>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15285" y="6214745"/>
            <a:ext cx="134524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endParaRPr lang="zh-CN" altLang="en-US" sz="2800" kern="0" dirty="0">
              <a:solidFill>
                <a:schemeClr val="accent6">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a:t>二 持续集成 </a:t>
            </a:r>
            <a:endParaRPr lang="zh-CN" altLang="en-US" sz="6000"/>
          </a:p>
        </p:txBody>
      </p:sp>
      <p:pic>
        <p:nvPicPr>
          <p:cNvPr id="6" name="图片 5"/>
          <p:cNvPicPr>
            <a:picLocks noChangeAspect="1"/>
          </p:cNvPicPr>
          <p:nvPr/>
        </p:nvPicPr>
        <p:blipFill>
          <a:blip r:embed="rId1"/>
          <a:stretch>
            <a:fillRect/>
          </a:stretch>
        </p:blipFill>
        <p:spPr>
          <a:xfrm>
            <a:off x="1710055" y="2626995"/>
            <a:ext cx="16009620" cy="3444875"/>
          </a:xfrm>
          <a:prstGeom prst="rect">
            <a:avLst/>
          </a:prstGeom>
        </p:spPr>
      </p:pic>
      <p:pic>
        <p:nvPicPr>
          <p:cNvPr id="3" name="图片 2"/>
          <p:cNvPicPr>
            <a:picLocks noChangeAspect="1"/>
          </p:cNvPicPr>
          <p:nvPr/>
        </p:nvPicPr>
        <p:blipFill>
          <a:blip r:embed="rId2"/>
          <a:stretch>
            <a:fillRect/>
          </a:stretch>
        </p:blipFill>
        <p:spPr>
          <a:xfrm>
            <a:off x="1710055" y="6309360"/>
            <a:ext cx="16010255" cy="44767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 持续测试（</a:t>
            </a:r>
            <a:r>
              <a:rPr lang="en-GB" altLang="zh-CN" sz="6000" dirty="0">
                <a:sym typeface="+mn-ea"/>
              </a:rPr>
              <a:t>A/B Testing</a:t>
            </a:r>
            <a:r>
              <a:rPr lang="zh-CN" altLang="en-GB" sz="6000" dirty="0">
                <a:sym typeface="+mn-ea"/>
              </a:rPr>
              <a:t>）</a:t>
            </a:r>
            <a:endParaRPr lang="zh-CN" altLang="en-GB" sz="6000" dirty="0">
              <a:sym typeface="+mn-ea"/>
            </a:endParaRPr>
          </a:p>
        </p:txBody>
      </p:sp>
      <p:sp>
        <p:nvSpPr>
          <p:cNvPr id="5" name="矩形 4"/>
          <p:cNvSpPr/>
          <p:nvPr/>
        </p:nvSpPr>
        <p:spPr>
          <a:xfrm>
            <a:off x="1289050" y="3216275"/>
            <a:ext cx="17526000" cy="6862445"/>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sym typeface="+mn-ea"/>
              </a:rPr>
              <a:t> </a:t>
            </a:r>
            <a:r>
              <a:rPr lang="en-GB" altLang="zh-CN" sz="4400" dirty="0">
                <a:solidFill>
                  <a:schemeClr val="bg1"/>
                </a:solidFill>
                <a:latin typeface="Microsoft YaHei" panose="020B0503020204020204" pitchFamily="34" charset="-122"/>
                <a:ea typeface="Microsoft YaHei" panose="020B0503020204020204" pitchFamily="34" charset="-122"/>
                <a:sym typeface="+mn-ea"/>
              </a:rPr>
              <a:t>软件更新的频率可能受到限制</a:t>
            </a:r>
            <a:r>
              <a:rPr lang="zh-CN" altLang="en-GB" sz="4400" dirty="0">
                <a:solidFill>
                  <a:schemeClr val="bg1"/>
                </a:solidFill>
                <a:latin typeface="Microsoft YaHei" panose="020B0503020204020204" pitchFamily="34" charset="-122"/>
                <a:ea typeface="Microsoft YaHei" panose="020B0503020204020204" pitchFamily="34" charset="-122"/>
                <a:sym typeface="+mn-ea"/>
              </a:rPr>
              <a:t>（</a:t>
            </a:r>
            <a:r>
              <a:rPr lang="en-GB" altLang="zh-CN" sz="4400" dirty="0">
                <a:solidFill>
                  <a:schemeClr val="bg1"/>
                </a:solidFill>
                <a:latin typeface="Microsoft YaHei" panose="020B0503020204020204" pitchFamily="34" charset="-122"/>
                <a:ea typeface="Microsoft YaHei" panose="020B0503020204020204" pitchFamily="34" charset="-122"/>
              </a:rPr>
              <a:t>The frequency of software updates may be limited be- cause </a:t>
            </a:r>
            <a:r>
              <a:rPr lang="zh-CN" altLang="en-GB" sz="4400" dirty="0">
                <a:solidFill>
                  <a:schemeClr val="bg1"/>
                </a:solidFill>
                <a:latin typeface="Microsoft YaHei" panose="020B0503020204020204" pitchFamily="34" charset="-122"/>
                <a:ea typeface="Microsoft YaHei" panose="020B0503020204020204" pitchFamily="34" charset="-122"/>
              </a:rPr>
              <a:t>）</a:t>
            </a:r>
            <a:endParaRPr lang="en-GB" altLang="zh-CN" sz="44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1.</a:t>
            </a:r>
            <a:r>
              <a:rPr lang="en-GB" altLang="zh-CN" sz="36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t>
            </a: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移动平台上的软件更新对最终用户并不完全透明</a:t>
            </a: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2.</a:t>
            </a:r>
            <a:r>
              <a:rPr lang="en-GB" altLang="zh-CN" sz="3600" dirty="0">
                <a:solidFill>
                  <a:schemeClr val="bg1"/>
                </a:solidFill>
                <a:latin typeface="Microsoft YaHei" panose="020B0503020204020204" pitchFamily="34" charset="-122"/>
                <a:ea typeface="Microsoft YaHei" panose="020B0503020204020204" pitchFamily="34" charset="-122"/>
              </a:rPr>
              <a:t> the time needed for app reviews to take place by the platform owner; e.g., Apple reviews for iOS apps. </a:t>
            </a: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平台所有者进行应用程序评论所需的时间；例如，苹果对iOS应用程序的评论。</a:t>
            </a: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05205" y="6133465"/>
            <a:ext cx="18097500" cy="2215515"/>
          </a:xfrm>
        </p:spPr>
        <p:txBody>
          <a:bodyPr wrap="square"/>
          <a:lstStyle/>
          <a:p>
            <a:r>
              <a:rPr lang="en-US" altLang="zh-CN" sz="3600" dirty="0"/>
              <a:t>Facebook</a:t>
            </a:r>
            <a:r>
              <a:rPr lang="zh-CN" altLang="en-US" sz="3600" dirty="0"/>
              <a:t>采用的是全栈开发，场景主要是：</a:t>
            </a:r>
            <a:endParaRPr lang="zh-CN" altLang="en-US" sz="3600" dirty="0"/>
          </a:p>
          <a:p>
            <a:r>
              <a:rPr lang="zh-CN" altLang="en-US" sz="3600" dirty="0"/>
              <a:t>通过运维团队提供</a:t>
            </a:r>
            <a:r>
              <a:rPr lang="zh-CN" altLang="en-US" sz="3600" b="1" dirty="0">
                <a:solidFill>
                  <a:srgbClr val="FFC000"/>
                </a:solidFill>
              </a:rPr>
              <a:t>工具和支持</a:t>
            </a:r>
            <a:r>
              <a:rPr lang="zh-CN" altLang="en-US" sz="3600" dirty="0"/>
              <a:t>，让开发人员尽量参与到运维工作中，让测试团队转型，进行哦肝功能就开发，并更多的去支持专项测试，比如性能测试、安全测试等，通过使能的办法，让开发人员完成功能测试，包括单元测试、集成测试等。</a:t>
            </a:r>
            <a:endParaRPr lang="zh-CN" altLang="en-US" sz="3600" dirty="0"/>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70" y="1006475"/>
            <a:ext cx="18093690" cy="923290"/>
          </a:xfrm>
        </p:spPr>
        <p:txBody>
          <a:bodyPr wrap="square" lIns="0" tIns="0" rIns="0" bIns="0">
            <a:spAutoFit/>
          </a:bodyPr>
          <a:lstStyle/>
          <a:p>
            <a:r>
              <a:rPr lang="zh-CN" altLang="en-US" sz="6000" dirty="0">
                <a:sym typeface="+mn-ea"/>
              </a:rPr>
              <a:t>四 持续部署交付</a:t>
            </a:r>
            <a:r>
              <a:rPr lang="zh-CN" altLang="en-US" sz="6000" dirty="0"/>
              <a:t> （规模化）</a:t>
            </a:r>
            <a:endParaRPr lang="zh-CN" altLang="en-US" sz="6000" dirty="0"/>
          </a:p>
        </p:txBody>
      </p:sp>
      <p:pic>
        <p:nvPicPr>
          <p:cNvPr id="4" name="图片 3"/>
          <p:cNvPicPr>
            <a:picLocks noChangeAspect="1"/>
          </p:cNvPicPr>
          <p:nvPr/>
        </p:nvPicPr>
        <p:blipFill>
          <a:blip r:embed="rId1"/>
          <a:stretch>
            <a:fillRect/>
          </a:stretch>
        </p:blipFill>
        <p:spPr>
          <a:xfrm>
            <a:off x="1004570" y="2853055"/>
            <a:ext cx="16210280" cy="7673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0630"/>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a:t>
            </a:r>
            <a:r>
              <a:rPr kumimoji="1" lang="en-US" altLang="zh-CN" sz="8000" dirty="0"/>
              <a:t>DevOps</a:t>
            </a:r>
            <a:r>
              <a:rPr kumimoji="1" lang="zh-CN" altLang="en-US" sz="8000" dirty="0"/>
              <a:t>之旅</a:t>
            </a:r>
            <a:endParaRPr kumimoji="1" lang="zh-CN" altLang="en-US" sz="8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498602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的管理</a:t>
            </a:r>
            <a:r>
              <a:rPr kumimoji="1" lang="en-US" altLang="zh-CN" b="1" dirty="0">
                <a:solidFill>
                  <a:srgbClr val="FFC000"/>
                </a:solidFill>
              </a:rPr>
              <a:t>/</a:t>
            </a:r>
            <a:r>
              <a:rPr kumimoji="1" lang="zh-CN" altLang="en-US" b="1" dirty="0">
                <a:solidFill>
                  <a:srgbClr val="FFC000"/>
                </a:solidFill>
              </a:rPr>
              <a:t>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四、</a:t>
            </a:r>
            <a:r>
              <a:rPr kumimoji="1" lang="en-US" altLang="zh-CN" b="1" dirty="0">
                <a:solidFill>
                  <a:srgbClr val="FFC000"/>
                </a:solidFill>
                <a:sym typeface="+mn-ea"/>
              </a:rPr>
              <a:t>Facebook</a:t>
            </a:r>
            <a:r>
              <a:rPr kumimoji="1" lang="zh-CN" altLang="en-US" b="1" dirty="0">
                <a:solidFill>
                  <a:srgbClr val="FFC000"/>
                </a:solidFill>
                <a:sym typeface="+mn-ea"/>
              </a:rPr>
              <a:t>的</a:t>
            </a:r>
            <a:r>
              <a:rPr kumimoji="1" lang="en-US" altLang="zh-CN" b="1" dirty="0" err="1">
                <a:solidFill>
                  <a:srgbClr val="FFC000"/>
                </a:solidFill>
                <a:sym typeface="+mn-ea"/>
              </a:rPr>
              <a:t>DevOps</a:t>
            </a:r>
            <a:r>
              <a:rPr kumimoji="1" lang="zh-CN" altLang="en-US" b="1" dirty="0">
                <a:solidFill>
                  <a:srgbClr val="FFC000"/>
                </a:solidFill>
                <a:sym typeface="+mn-ea"/>
              </a:rPr>
              <a:t>之旅</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en-US" altLang="zh-CN" sz="6000" dirty="0"/>
              <a:t>Facebook</a:t>
            </a:r>
            <a:r>
              <a:rPr lang="zh-CN" altLang="en-US" sz="6000" dirty="0"/>
              <a:t>工具文化</a:t>
            </a:r>
            <a:endParaRPr lang="zh-CN" altLang="en-US" sz="6000" dirty="0"/>
          </a:p>
        </p:txBody>
      </p:sp>
      <p:sp>
        <p:nvSpPr>
          <p:cNvPr id="9" name="Title 1"/>
          <p:cNvSpPr>
            <a:spLocks noGrp="1"/>
          </p:cNvSpPr>
          <p:nvPr/>
        </p:nvSpPr>
        <p:spPr>
          <a:xfrm>
            <a:off x="1019175" y="2594610"/>
            <a:ext cx="18143220" cy="941768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olidFill>
                  <a:schemeClr val="bg1"/>
                </a:solidFill>
                <a:sym typeface="+mn-ea"/>
              </a:rPr>
              <a:t>“</a:t>
            </a:r>
            <a:r>
              <a:rPr lang="zh-CN" altLang="en-US" sz="6000" dirty="0">
                <a:solidFill>
                  <a:schemeClr val="bg1"/>
                </a:solidFill>
                <a:sym typeface="+mn-ea"/>
              </a:rPr>
              <a:t>工欲善其事，必先利其器</a:t>
            </a:r>
            <a:r>
              <a:rPr lang="en-US" altLang="zh-CN" sz="6000" dirty="0">
                <a:solidFill>
                  <a:schemeClr val="bg1"/>
                </a:solidFill>
                <a:sym typeface="+mn-ea"/>
              </a:rPr>
              <a:t>”</a:t>
            </a:r>
            <a:r>
              <a:rPr lang="en-US" altLang="zh-CN" sz="3600" dirty="0">
                <a:solidFill>
                  <a:schemeClr val="bg1"/>
                </a:solidFill>
                <a:sym typeface="+mn-ea"/>
              </a:rPr>
              <a:t>											</a:t>
            </a:r>
            <a:endParaRPr lang="en-US" altLang="zh-CN" sz="3600" dirty="0">
              <a:solidFill>
                <a:schemeClr val="bg1"/>
              </a:solidFill>
              <a:sym typeface="+mn-ea"/>
            </a:endParaRPr>
          </a:p>
          <a:p>
            <a:r>
              <a:rPr lang="en-US" altLang="zh-CN" sz="3600" dirty="0">
                <a:solidFill>
                  <a:schemeClr val="bg1"/>
                </a:solidFill>
                <a:sym typeface="+mn-ea"/>
              </a:rPr>
              <a:t>				Don't make me think 				</a:t>
            </a:r>
            <a:endParaRPr lang="en-US" altLang="zh-CN" sz="3600" dirty="0">
              <a:solidFill>
                <a:schemeClr val="bg1"/>
              </a:solidFill>
              <a:sym typeface="+mn-ea"/>
            </a:endParaRPr>
          </a:p>
          <a:p>
            <a:r>
              <a:rPr lang="en-US" altLang="zh-CN" sz="3600" dirty="0">
                <a:solidFill>
                  <a:schemeClr val="bg1"/>
                </a:solidFill>
                <a:sym typeface="+mn-ea"/>
              </a:rPr>
              <a:t>				---</a:t>
            </a:r>
            <a:r>
              <a:rPr lang="zh-CN" altLang="en-US" sz="3600" dirty="0">
                <a:solidFill>
                  <a:schemeClr val="bg1"/>
                </a:solidFill>
                <a:sym typeface="+mn-ea"/>
              </a:rPr>
              <a:t>凡是被很多人不断重复的好的习惯，要将其自动化，绑定到工具之中</a:t>
            </a:r>
            <a:endParaRPr lang="zh-CN" altLang="en-US" sz="3600" dirty="0">
              <a:solidFill>
                <a:schemeClr val="bg1"/>
              </a:solidFill>
              <a:sym typeface="+mn-ea"/>
            </a:endParaRPr>
          </a:p>
          <a:p>
            <a:r>
              <a:rPr lang="zh-CN" altLang="en-US" sz="3600" dirty="0">
                <a:solidFill>
                  <a:schemeClr val="bg1"/>
                </a:solidFill>
                <a:sym typeface="+mn-ea"/>
              </a:rPr>
              <a:t> </a:t>
            </a:r>
            <a:endParaRPr lang="zh-CN" altLang="en-US" sz="6000" dirty="0">
              <a:solidFill>
                <a:schemeClr val="bg1"/>
              </a:solidFill>
              <a:sym typeface="+mn-ea"/>
            </a:endParaRPr>
          </a:p>
          <a:p>
            <a:r>
              <a:rPr lang="zh-CN" altLang="en-US" sz="3200" dirty="0">
                <a:solidFill>
                  <a:schemeClr val="bg1"/>
                </a:solidFill>
                <a:sym typeface="+mn-ea"/>
              </a:rPr>
              <a:t>研发工具组（Dev Tools），专门负责研发工具的开发和维护，所有有助于工程师开发速度和质量的工具，主要服务对象是内部工程师。</a:t>
            </a:r>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olidFill>
                  <a:schemeClr val="bg1"/>
                </a:solidFill>
                <a:sym typeface="+mn-ea"/>
              </a:rPr>
              <a:t>网站支持和工具组（Site Support and Tools），主要负责公司里面所有的通用工具的开发和维护，关注的主要是方便用户和 Facebook 的交流以及 Facebook 内部的沟通，主要都是通讯工具，服务对象是用户和所有员工。</a:t>
            </a:r>
            <a:endParaRPr lang="zh-CN" altLang="en-US" sz="3200" dirty="0">
              <a:solidFill>
                <a:schemeClr val="bg1"/>
              </a:solidFill>
              <a:sym typeface="+mn-ea"/>
            </a:endParaRPr>
          </a:p>
          <a:p>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ym typeface="+mn-ea"/>
              </a:rPr>
              <a:t>思考：你们公司有研发工具团队吗？或者对工具使用的如何？</a:t>
            </a:r>
            <a:endParaRPr lang="zh-CN" altLang="en-US" sz="3200" dirty="0">
              <a:sym typeface="+mn-ea"/>
            </a:endParaRPr>
          </a:p>
          <a:p>
            <a:endParaRPr lang="zh-CN" altLang="en-US" sz="6000" dirty="0">
              <a:solidFill>
                <a:schemeClr val="bg1"/>
              </a:solidFill>
            </a:endParaRPr>
          </a:p>
          <a:p>
            <a:endParaRPr lang="zh-CN" altLang="en-US" sz="6000" dirty="0">
              <a:solidFill>
                <a:schemeClr val="bg1"/>
              </a:solidFill>
            </a:endParaRPr>
          </a:p>
        </p:txBody>
      </p:sp>
      <p:sp>
        <p:nvSpPr>
          <p:cNvPr id="12" name="Title 1"/>
          <p:cNvSpPr>
            <a:spLocks noGrp="1"/>
          </p:cNvSpPr>
          <p:nvPr/>
        </p:nvSpPr>
        <p:spPr>
          <a:xfrm>
            <a:off x="916940" y="6287770"/>
            <a:ext cx="1814322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p:txBody>
      </p:sp>
      <p:sp>
        <p:nvSpPr>
          <p:cNvPr id="14" name="Title 1"/>
          <p:cNvSpPr>
            <a:spLocks noGrp="1"/>
          </p:cNvSpPr>
          <p:nvPr/>
        </p:nvSpPr>
        <p:spPr>
          <a:xfrm>
            <a:off x="1270635" y="7374255"/>
            <a:ext cx="18143220"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a:p>
            <a:endParaRPr lang="zh-CN" altLang="en-US" sz="6000" dirty="0">
              <a:solidFill>
                <a:schemeClr val="bg1"/>
              </a:solidFill>
            </a:endParaRPr>
          </a:p>
          <a:p>
            <a:endParaRPr lang="zh-CN" altLang="en-US" sz="6000"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870"/>
          </a:xfrm>
        </p:spPr>
        <p:txBody>
          <a:bodyPr wrap="square" lIns="0" tIns="0" rIns="0" bIns="0">
            <a:spAutoFit/>
          </a:bodyPr>
          <a:lstStyle/>
          <a:p>
            <a:r>
              <a:rPr lang="en-GB" altLang="zh-CN" sz="6000" dirty="0"/>
              <a:t>DevOps Tools</a:t>
            </a:r>
            <a:r>
              <a:rPr lang="zh-CN" altLang="en-GB" sz="6000" dirty="0"/>
              <a:t>（开发</a:t>
            </a:r>
            <a:r>
              <a:rPr lang="zh-CN" altLang="en-GB" sz="6000" dirty="0">
                <a:sym typeface="+mn-ea"/>
              </a:rPr>
              <a:t>工具</a:t>
            </a:r>
            <a:r>
              <a:rPr lang="zh-CN" altLang="en-GB" sz="6000" dirty="0"/>
              <a:t>和开源）</a:t>
            </a:r>
            <a:br>
              <a:rPr lang="en-US" altLang="en-US" sz="6000" dirty="0">
                <a:sym typeface="Wingdings" panose="05000000000000000000" pitchFamily="2" charset="2"/>
              </a:rPr>
            </a:br>
            <a:br>
              <a:rPr lang="en-GB" altLang="zh-CN" sz="6000" dirty="0"/>
            </a:br>
            <a:endParaRPr lang="zh-CN" altLang="en-US" sz="6000" dirty="0"/>
          </a:p>
        </p:txBody>
      </p:sp>
      <p:sp>
        <p:nvSpPr>
          <p:cNvPr id="4" name="文本框 3"/>
          <p:cNvSpPr txBox="1"/>
          <p:nvPr/>
        </p:nvSpPr>
        <p:spPr>
          <a:xfrm>
            <a:off x="1005205" y="2202180"/>
            <a:ext cx="16684625" cy="7970520"/>
          </a:xfrm>
          <a:prstGeom prst="rect">
            <a:avLst/>
          </a:prstGeom>
          <a:noFill/>
        </p:spPr>
        <p:txBody>
          <a:bodyPr wrap="square" rtlCol="0" anchor="t">
            <a:spAutoFit/>
          </a:bodyPr>
          <a:lstStyle/>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没有一个端到端的流水线，采取的方式是：</a:t>
            </a:r>
            <a:endParaRPr lang="zh-CN" altLang="en-US" sz="4000" kern="0" dirty="0">
              <a:solidFill>
                <a:schemeClr val="bg1"/>
              </a:solidFill>
              <a:sym typeface="+mn-ea"/>
            </a:endParaRPr>
          </a:p>
          <a:p>
            <a:pPr algn="l"/>
            <a:r>
              <a:rPr lang="zh-CN" altLang="en-US" sz="4000" kern="0" dirty="0">
                <a:solidFill>
                  <a:schemeClr val="bg1"/>
                </a:solidFill>
                <a:sym typeface="+mn-ea"/>
              </a:rPr>
              <a:t>让这些流程中使用的工具通过开放的</a:t>
            </a:r>
            <a:r>
              <a:rPr lang="en-US" altLang="zh-CN" sz="4000" kern="0" dirty="0">
                <a:solidFill>
                  <a:schemeClr val="bg1"/>
                </a:solidFill>
                <a:sym typeface="+mn-ea"/>
              </a:rPr>
              <a:t>API</a:t>
            </a:r>
            <a:r>
              <a:rPr lang="zh-CN" altLang="en-US" sz="4000" kern="0" dirty="0">
                <a:solidFill>
                  <a:schemeClr val="bg1"/>
                </a:solidFill>
                <a:sym typeface="+mn-ea"/>
              </a:rPr>
              <a:t>进行一个网状连接，从而使开发者可以灵活定义小范围的流程，高效工作。</a:t>
            </a:r>
            <a:endParaRPr lang="zh-CN" altLang="en-US" sz="4000" kern="0" dirty="0"/>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没有专职的测试人员，只有测试工具团队，运维人员也很少，主要是提供大量的工具让开发人员能够自己进行测试、运维的基本工作，实现开发人员在“开发、测试、运维”这几个步骤上的全栈工作。 </a:t>
            </a:r>
            <a:endParaRPr lang="en-US" altLang="zh-CN" sz="4000" dirty="0">
              <a:solidFill>
                <a:schemeClr val="bg1"/>
              </a:solidFill>
              <a:sym typeface="+mn-ea"/>
            </a:endParaRPr>
          </a:p>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2400" dirty="0">
                <a:solidFill>
                  <a:schemeClr val="bg1"/>
                </a:solidFill>
                <a:sym typeface="+mn-ea"/>
              </a:rPr>
              <a:t>GitHub	</a:t>
            </a:r>
            <a:r>
              <a:rPr lang="zh-CN" altLang="en-US" sz="2400" dirty="0">
                <a:solidFill>
                  <a:schemeClr val="bg1"/>
                </a:solidFill>
                <a:sym typeface="+mn-ea"/>
              </a:rPr>
              <a:t>：</a:t>
            </a:r>
            <a:r>
              <a:rPr lang="zh-CN" altLang="en-US" sz="2400">
                <a:solidFill>
                  <a:schemeClr val="bg1"/>
                </a:solidFill>
                <a:sym typeface="+mn-ea"/>
              </a:rPr>
              <a:t>https://github.com/facebook</a:t>
            </a:r>
            <a:endParaRPr lang="zh-CN" altLang="en-US" sz="2400">
              <a:solidFill>
                <a:schemeClr val="bg1"/>
              </a:solidFill>
              <a:sym typeface="+mn-ea"/>
            </a:endParaRPr>
          </a:p>
          <a:p>
            <a:pPr algn="l"/>
            <a:r>
              <a:rPr lang="zh-CN" altLang="en-US" sz="2400" b="1" dirty="0">
                <a:solidFill>
                  <a:schemeClr val="bg1"/>
                </a:solidFill>
                <a:sym typeface="+mn-ea"/>
              </a:rPr>
              <a:t>开源中国</a:t>
            </a:r>
            <a:r>
              <a:rPr lang="en-US" altLang="zh-CN" sz="2400" dirty="0">
                <a:solidFill>
                  <a:schemeClr val="bg1"/>
                </a:solidFill>
                <a:sym typeface="+mn-ea"/>
              </a:rPr>
              <a:t>	</a:t>
            </a:r>
            <a:r>
              <a:rPr lang="zh-CN" altLang="en-US" sz="2400" dirty="0">
                <a:solidFill>
                  <a:schemeClr val="bg1"/>
                </a:solidFill>
                <a:sym typeface="+mn-ea"/>
              </a:rPr>
              <a:t>：https://www.oschina.net/project/facebook?company=7&amp;sort=time&amp;lang=21&amp;recommend=false</a:t>
            </a:r>
            <a:endParaRPr lang="zh-CN" altLang="en-US" sz="2400" dirty="0">
              <a:solidFill>
                <a:schemeClr val="bg1"/>
              </a:solidFill>
              <a:sym typeface="+mn-ea"/>
            </a:endParaRPr>
          </a:p>
          <a:p>
            <a:pPr algn="l"/>
            <a:endParaRPr lang="zh-CN" altLang="en-US" sz="2400" dirty="0">
              <a:solidFill>
                <a:schemeClr val="bg1"/>
              </a:solidFill>
              <a:sym typeface="+mn-ea"/>
            </a:endParaRPr>
          </a:p>
        </p:txBody>
      </p:sp>
      <p:sp>
        <p:nvSpPr>
          <p:cNvPr id="7" name="Text Placeholder 2"/>
          <p:cNvSpPr txBox="1"/>
          <p:nvPr/>
        </p:nvSpPr>
        <p:spPr>
          <a:xfrm>
            <a:off x="1165860" y="2604102"/>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开发流程 Facebook’s development process </a:t>
            </a:r>
            <a:endParaRPr lang="zh-CN" altLang="en-US" sz="5400">
              <a:solidFill>
                <a:srgbClr val="FF0000"/>
              </a:solidFill>
              <a:sym typeface="+mn-ea"/>
            </a:endParaRPr>
          </a:p>
        </p:txBody>
      </p:sp>
      <p:pic>
        <p:nvPicPr>
          <p:cNvPr id="4" name="图片 3"/>
          <p:cNvPicPr>
            <a:picLocks noChangeAspect="1"/>
          </p:cNvPicPr>
          <p:nvPr/>
        </p:nvPicPr>
        <p:blipFill>
          <a:blip r:embed="rId1"/>
          <a:stretch>
            <a:fillRect/>
          </a:stretch>
        </p:blipFill>
        <p:spPr>
          <a:xfrm>
            <a:off x="1828800" y="2199005"/>
            <a:ext cx="15023465" cy="3364865"/>
          </a:xfrm>
          <a:prstGeom prst="rect">
            <a:avLst/>
          </a:prstGeom>
        </p:spPr>
      </p:pic>
      <p:pic>
        <p:nvPicPr>
          <p:cNvPr id="5" name="图片 4"/>
          <p:cNvPicPr>
            <a:picLocks noChangeAspect="1"/>
          </p:cNvPicPr>
          <p:nvPr/>
        </p:nvPicPr>
        <p:blipFill>
          <a:blip r:embed="rId2"/>
          <a:stretch>
            <a:fillRect/>
          </a:stretch>
        </p:blipFill>
        <p:spPr>
          <a:xfrm>
            <a:off x="1829435" y="6311900"/>
            <a:ext cx="15023465" cy="44684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616450"/>
          </a:xfrm>
        </p:spPr>
        <p:txBody>
          <a:bodyPr wrap="square" lIns="0" tIns="0" rIns="0" bIns="0">
            <a:spAutoFit/>
          </a:bodyPr>
          <a:lstStyle/>
          <a:p>
            <a:r>
              <a:rPr lang="zh-CN" altLang="en-US" sz="6000" dirty="0"/>
              <a:t>工具</a:t>
            </a:r>
            <a:r>
              <a:rPr lang="en-US" altLang="zh-CN" sz="6000" dirty="0"/>
              <a:t>-</a:t>
            </a:r>
            <a:r>
              <a:rPr lang="zh-CN" altLang="en-US" sz="6000">
                <a:solidFill>
                  <a:schemeClr val="bg1"/>
                </a:solidFill>
                <a:sym typeface="+mn-ea"/>
              </a:rPr>
              <a:t>Phabricator（</a:t>
            </a:r>
            <a:r>
              <a:rPr lang="zh-CN" altLang="en-US" sz="6000" dirty="0">
                <a:solidFill>
                  <a:schemeClr val="bg1"/>
                </a:solidFill>
                <a:sym typeface="+mn-ea"/>
              </a:rPr>
              <a:t>代码开发协调工具）</a:t>
            </a:r>
            <a:br>
              <a:rPr lang="zh-CN" altLang="en-US" sz="6000" dirty="0">
                <a:solidFill>
                  <a:schemeClr val="bg1"/>
                </a:solidFill>
                <a:sym typeface="+mn-ea"/>
              </a:rPr>
            </a:br>
            <a:br>
              <a:rPr lang="zh-CN" altLang="en-US" sz="4000" dirty="0">
                <a:solidFill>
                  <a:schemeClr val="bg1"/>
                </a:solidFill>
                <a:sym typeface="+mn-ea"/>
              </a:rPr>
            </a:br>
            <a:r>
              <a:rPr lang="zh-CN" altLang="en-US" sz="4000" dirty="0">
                <a:solidFill>
                  <a:schemeClr val="bg1"/>
                </a:solidFill>
                <a:sym typeface="+mn-ea"/>
              </a:rPr>
              <a:t>代码审查、代码静态扫描，单元测试，集成测试，前后端联调</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9709150" y="3459480"/>
            <a:ext cx="10252075" cy="5015865"/>
          </a:xfrm>
          <a:prstGeom prst="rect">
            <a:avLst/>
          </a:prstGeom>
          <a:noFill/>
        </p:spPr>
        <p:txBody>
          <a:bodyPr wrap="square" rtlCol="0" anchor="t">
            <a:spAutoFit/>
          </a:bodyPr>
          <a:lstStyle/>
          <a:p>
            <a:r>
              <a:rPr lang="zh-CN" altLang="en-US" sz="4000">
                <a:solidFill>
                  <a:schemeClr val="bg1"/>
                </a:solidFill>
              </a:rPr>
              <a:t>审查和审核源代码;</a:t>
            </a:r>
            <a:endParaRPr lang="zh-CN" altLang="en-US" sz="4000">
              <a:solidFill>
                <a:schemeClr val="bg1"/>
              </a:solidFill>
            </a:endParaRPr>
          </a:p>
          <a:p>
            <a:r>
              <a:rPr lang="zh-CN" altLang="en-US" sz="4000">
                <a:solidFill>
                  <a:schemeClr val="bg1"/>
                </a:solidFill>
              </a:rPr>
              <a:t>托管和浏览存储库;</a:t>
            </a:r>
            <a:endParaRPr lang="zh-CN" altLang="en-US" sz="4000">
              <a:solidFill>
                <a:schemeClr val="bg1"/>
              </a:solidFill>
            </a:endParaRPr>
          </a:p>
          <a:p>
            <a:r>
              <a:rPr lang="zh-CN" altLang="en-US" sz="4000">
                <a:solidFill>
                  <a:schemeClr val="bg1"/>
                </a:solidFill>
              </a:rPr>
              <a:t>跟踪Bug;</a:t>
            </a:r>
            <a:endParaRPr lang="zh-CN" altLang="en-US" sz="4000">
              <a:solidFill>
                <a:schemeClr val="bg1"/>
              </a:solidFill>
            </a:endParaRPr>
          </a:p>
          <a:p>
            <a:r>
              <a:rPr lang="zh-CN" altLang="en-US" sz="4000">
                <a:solidFill>
                  <a:schemeClr val="bg1"/>
                </a:solidFill>
              </a:rPr>
              <a:t>管理项目;</a:t>
            </a:r>
            <a:endParaRPr lang="zh-CN" altLang="en-US" sz="4000">
              <a:solidFill>
                <a:schemeClr val="bg1"/>
              </a:solidFill>
            </a:endParaRPr>
          </a:p>
          <a:p>
            <a:r>
              <a:rPr lang="zh-CN" altLang="en-US" sz="4000">
                <a:solidFill>
                  <a:schemeClr val="bg1"/>
                </a:solidFill>
              </a:rPr>
              <a:t>与团队成员交谈;</a:t>
            </a:r>
            <a:endParaRPr lang="zh-CN" altLang="en-US" sz="4000">
              <a:solidFill>
                <a:schemeClr val="bg1"/>
              </a:solidFill>
            </a:endParaRPr>
          </a:p>
          <a:p>
            <a:r>
              <a:rPr lang="zh-CN" altLang="en-US" sz="4000">
                <a:solidFill>
                  <a:schemeClr val="bg1"/>
                </a:solidFill>
              </a:rPr>
              <a:t>召集一方冒险前进;</a:t>
            </a:r>
            <a:endParaRPr lang="zh-CN" altLang="en-US" sz="4000">
              <a:solidFill>
                <a:schemeClr val="bg1"/>
              </a:solidFill>
            </a:endParaRPr>
          </a:p>
          <a:p>
            <a:r>
              <a:rPr lang="zh-CN" altLang="en-US" sz="4000">
                <a:solidFill>
                  <a:schemeClr val="bg1"/>
                </a:solidFill>
              </a:rPr>
              <a:t>把东西写下来以后再读;</a:t>
            </a:r>
            <a:endParaRPr lang="zh-CN" altLang="en-US" sz="4000">
              <a:solidFill>
                <a:schemeClr val="bg1"/>
              </a:solidFill>
            </a:endParaRPr>
          </a:p>
          <a:p>
            <a:r>
              <a:rPr lang="en-US" altLang="zh-CN" sz="4000">
                <a:solidFill>
                  <a:schemeClr val="bg1"/>
                </a:solidFill>
              </a:rPr>
              <a:t>还有其他一些事情</a:t>
            </a:r>
            <a:r>
              <a:rPr lang="zh-CN" altLang="en-US" sz="4000">
                <a:solidFill>
                  <a:schemeClr val="bg1"/>
                </a:solidFill>
              </a:rPr>
              <a:t>.</a:t>
            </a:r>
            <a:endParaRPr lang="zh-CN" altLang="en-US" sz="4000">
              <a:solidFill>
                <a:schemeClr val="bg1"/>
              </a:solidFill>
            </a:endParaRPr>
          </a:p>
        </p:txBody>
      </p:sp>
      <p:sp>
        <p:nvSpPr>
          <p:cNvPr id="14" name="文本框 13"/>
          <p:cNvSpPr txBox="1"/>
          <p:nvPr/>
        </p:nvSpPr>
        <p:spPr>
          <a:xfrm>
            <a:off x="1140460" y="9718040"/>
            <a:ext cx="7630795" cy="521970"/>
          </a:xfrm>
          <a:prstGeom prst="rect">
            <a:avLst/>
          </a:prstGeom>
          <a:noFill/>
        </p:spPr>
        <p:txBody>
          <a:bodyPr wrap="square" rtlCol="0" anchor="t">
            <a:spAutoFit/>
          </a:bodyPr>
          <a:lstStyle/>
          <a:p>
            <a:r>
              <a:rPr lang="zh-CN" altLang="en-US" sz="2800">
                <a:solidFill>
                  <a:schemeClr val="bg1"/>
                </a:solidFill>
              </a:rPr>
              <a:t>http://phacility.com/phabricator/</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140460" y="3032125"/>
            <a:ext cx="8283575" cy="58705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924425"/>
          </a:xfrm>
        </p:spPr>
        <p:txBody>
          <a:bodyPr wrap="square" lIns="0" tIns="0" rIns="0" bIns="0">
            <a:spAutoFit/>
          </a:bodyPr>
          <a:lstStyle/>
          <a:p>
            <a:r>
              <a:rPr lang="zh-CN" altLang="en-US" sz="6000" dirty="0"/>
              <a:t>工具</a:t>
            </a:r>
            <a:r>
              <a:rPr lang="en-US" altLang="zh-CN" sz="6000" dirty="0"/>
              <a:t>-</a:t>
            </a:r>
            <a:r>
              <a:rPr lang="en-US" altLang="zh-CN" sz="6000" dirty="0">
                <a:solidFill>
                  <a:schemeClr val="bg1"/>
                </a:solidFill>
              </a:rPr>
              <a:t>Scuba(</a:t>
            </a:r>
            <a:r>
              <a:rPr lang="zh-CN" altLang="en-US" sz="6000" dirty="0">
                <a:solidFill>
                  <a:schemeClr val="bg1"/>
                </a:solidFill>
              </a:rPr>
              <a:t>数据实时分析系统）</a:t>
            </a:r>
            <a:br>
              <a:rPr lang="zh-CN" altLang="en-US" sz="6000" dirty="0">
                <a:solidFill>
                  <a:schemeClr val="bg1"/>
                </a:solidFill>
                <a:sym typeface="+mn-ea"/>
              </a:rPr>
            </a:br>
            <a:br>
              <a:rPr lang="zh-CN" altLang="en-US" sz="6000" dirty="0">
                <a:solidFill>
                  <a:schemeClr val="bg1"/>
                </a:solidFill>
                <a:sym typeface="+mn-ea"/>
              </a:rPr>
            </a:br>
            <a:r>
              <a:rPr lang="zh-CN" altLang="en-US" sz="4000" dirty="0">
                <a:solidFill>
                  <a:schemeClr val="bg1"/>
                </a:solidFill>
                <a:sym typeface="+mn-ea"/>
              </a:rPr>
              <a:t> </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1140460" y="2068195"/>
            <a:ext cx="18686145" cy="2183765"/>
          </a:xfrm>
          <a:prstGeom prst="rect">
            <a:avLst/>
          </a:prstGeom>
          <a:noFill/>
        </p:spPr>
        <p:txBody>
          <a:bodyPr wrap="square" rtlCol="0" anchor="t">
            <a:spAutoFit/>
          </a:bodyPr>
          <a:lstStyle/>
          <a:p>
            <a:r>
              <a:rPr lang="zh-CN" altLang="en-US" sz="2800">
                <a:solidFill>
                  <a:schemeClr val="bg1"/>
                </a:solidFill>
              </a:rPr>
              <a:t>Scuba，Facebook的一个非常快速、分布式的内存数据库，用于</a:t>
            </a:r>
            <a:r>
              <a:rPr lang="zh-CN" altLang="en-US" sz="4000" b="1">
                <a:solidFill>
                  <a:srgbClr val="FFC000"/>
                </a:solidFill>
              </a:rPr>
              <a:t>实时分析和查询</a:t>
            </a:r>
            <a:r>
              <a:rPr lang="zh-CN" altLang="en-US" sz="2800">
                <a:solidFill>
                  <a:schemeClr val="bg1"/>
                </a:solidFill>
              </a:rPr>
              <a:t>。是Facebook的</a:t>
            </a:r>
            <a:r>
              <a:rPr lang="zh-CN" altLang="en-US" sz="4000" b="1">
                <a:solidFill>
                  <a:srgbClr val="FFC000"/>
                </a:solidFill>
              </a:rPr>
              <a:t>回归分析代码、错误报告监控、广告收入监控和性能调试</a:t>
            </a:r>
            <a:r>
              <a:rPr lang="zh-CN" altLang="en-US" sz="2800">
                <a:solidFill>
                  <a:schemeClr val="bg1"/>
                </a:solidFill>
              </a:rPr>
              <a:t>的背后主力。</a:t>
            </a:r>
            <a:endParaRPr lang="zh-CN" altLang="en-US" sz="2800">
              <a:solidFill>
                <a:schemeClr val="bg1"/>
              </a:solidFill>
            </a:endParaRPr>
          </a:p>
          <a:p>
            <a:r>
              <a:rPr lang="en-US" altLang="zh-CN" sz="2800">
                <a:solidFill>
                  <a:schemeClr val="bg1"/>
                </a:solidFill>
              </a:rPr>
              <a:t>这是一个实时数据分析的系统，会进行一个海量数据的分析，当你的某个产品上线后，它能快速找出用户使用的数据来进行分析，还能对比同时期各种数据的指标。</a:t>
            </a:r>
            <a:endParaRPr lang="en-US" altLang="zh-CN" sz="2800">
              <a:solidFill>
                <a:schemeClr val="bg1"/>
              </a:solidFill>
            </a:endParaRPr>
          </a:p>
        </p:txBody>
      </p:sp>
      <p:pic>
        <p:nvPicPr>
          <p:cNvPr id="3" name="图片 2" descr="WX20191110-004920@2x"/>
          <p:cNvPicPr>
            <a:picLocks noChangeAspect="1"/>
          </p:cNvPicPr>
          <p:nvPr/>
        </p:nvPicPr>
        <p:blipFill>
          <a:blip r:embed="rId1"/>
          <a:stretch>
            <a:fillRect/>
          </a:stretch>
        </p:blipFill>
        <p:spPr>
          <a:xfrm>
            <a:off x="1140460" y="4459605"/>
            <a:ext cx="12205335" cy="65843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zh-CN" altLang="en-US" sz="6000">
                <a:solidFill>
                  <a:schemeClr val="bg1"/>
                </a:solidFill>
                <a:sym typeface="+mn-ea"/>
              </a:rPr>
              <a:t>Infer 静态分析工具</a:t>
            </a:r>
            <a:endParaRPr lang="zh-CN" altLang="en-US" sz="6000">
              <a:solidFill>
                <a:schemeClr val="bg1"/>
              </a:solidFill>
              <a:sym typeface="+mn-ea"/>
            </a:endParaRPr>
          </a:p>
        </p:txBody>
      </p:sp>
      <p:sp>
        <p:nvSpPr>
          <p:cNvPr id="14" name="文本框 13"/>
          <p:cNvSpPr txBox="1"/>
          <p:nvPr/>
        </p:nvSpPr>
        <p:spPr>
          <a:xfrm>
            <a:off x="1115695" y="1596390"/>
            <a:ext cx="13953490" cy="521970"/>
          </a:xfrm>
          <a:prstGeom prst="rect">
            <a:avLst/>
          </a:prstGeom>
          <a:noFill/>
        </p:spPr>
        <p:txBody>
          <a:bodyPr wrap="square" rtlCol="0" anchor="t">
            <a:spAutoFit/>
          </a:bodyPr>
          <a:lstStyle/>
          <a:p>
            <a:r>
              <a:rPr lang="zh-CN" altLang="en-US" sz="2800">
                <a:solidFill>
                  <a:schemeClr val="bg1"/>
                </a:solidFill>
                <a:sym typeface="+mn-ea"/>
              </a:rPr>
              <a:t>Infer   </a:t>
            </a:r>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66470" y="2590165"/>
            <a:ext cx="16616680" cy="4399915"/>
          </a:xfrm>
          <a:prstGeom prst="rect">
            <a:avLst/>
          </a:prstGeom>
          <a:noFill/>
        </p:spPr>
        <p:txBody>
          <a:bodyPr wrap="square" rtlCol="0" anchor="t">
            <a:spAutoFit/>
          </a:bodyPr>
          <a:lstStyle/>
          <a:p>
            <a:endParaRPr lang="zh-CN" altLang="en-US" sz="2800">
              <a:solidFill>
                <a:schemeClr val="bg1"/>
              </a:solidFill>
              <a:sym typeface="+mn-ea"/>
            </a:endParaRPr>
          </a:p>
          <a:p>
            <a:r>
              <a:rPr lang="en-US" altLang="zh-CN" sz="2800">
                <a:solidFill>
                  <a:schemeClr val="bg1"/>
                </a:solidFill>
              </a:rPr>
              <a:t>-</a:t>
            </a:r>
            <a:r>
              <a:rPr lang="zh-CN" altLang="en-US" sz="2800">
                <a:solidFill>
                  <a:schemeClr val="bg1"/>
                </a:solidFill>
              </a:rPr>
              <a:t>完全自动化和集成。该技术应该是按钮式的，并集成到程序员使用的开发环境中。</a:t>
            </a:r>
            <a:endParaRPr lang="zh-CN" altLang="en-US" sz="2800">
              <a:solidFill>
                <a:schemeClr val="bg1"/>
              </a:solidFill>
            </a:endParaRPr>
          </a:p>
          <a:p>
            <a:endParaRPr lang="zh-CN" altLang="en-US" sz="2800">
              <a:solidFill>
                <a:schemeClr val="bg1"/>
              </a:solidFill>
            </a:endParaRPr>
          </a:p>
          <a:p>
            <a:r>
              <a:rPr lang="en-US" altLang="zh-CN" sz="2800">
                <a:solidFill>
                  <a:schemeClr val="bg1"/>
                </a:solidFill>
              </a:rPr>
              <a:t>-</a:t>
            </a:r>
            <a:r>
              <a:rPr lang="zh-CN" altLang="en-US" sz="2800">
                <a:solidFill>
                  <a:schemeClr val="bg1"/>
                </a:solidFill>
              </a:rPr>
              <a:t>可扩展性。这项技术可以扩展到数百万行代码。</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rPr>
              <a:t>- </a:t>
            </a:r>
            <a:r>
              <a:rPr lang="zh-CN" altLang="en-US" sz="2800">
                <a:solidFill>
                  <a:schemeClr val="bg1"/>
                </a:solidFill>
              </a:rPr>
              <a:t>精确。开发人员的时间是一个重要的资源。不精确的专业工具-提供糟糕的结果将被视为对资源的浪费。</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sym typeface="+mn-ea"/>
              </a:rPr>
              <a:t>-</a:t>
            </a:r>
            <a:r>
              <a:rPr lang="zh-CN" altLang="en-US" sz="2800">
                <a:solidFill>
                  <a:schemeClr val="bg1"/>
                </a:solidFill>
                <a:sym typeface="+mn-ea"/>
              </a:rPr>
              <a:t>快速报告。分析不应妨碍开发周期；因此它必须在几分钟内向开发人员报告，然后程序员提交或进行进一步的更改。正如我们将在第5节中看到的，快速报告不仅仅是快速分析代码，它还包括与现有的基础设施，其中需要执行许多其他任务。</a:t>
            </a:r>
            <a:endParaRPr lang="zh-CN" altLang="en-US" sz="2800">
              <a:solidFill>
                <a:schemeClr val="bg1"/>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en-US" altLang="zh-CN" sz="6000" dirty="0">
                <a:solidFill>
                  <a:schemeClr val="bg1"/>
                </a:solidFill>
                <a:sym typeface="+mn-ea"/>
              </a:rPr>
              <a:t>Deltoid</a:t>
            </a:r>
            <a:r>
              <a:rPr lang="zh-CN" altLang="en-US" sz="6000">
                <a:solidFill>
                  <a:schemeClr val="bg1"/>
                </a:solidFill>
                <a:sym typeface="+mn-ea"/>
              </a:rPr>
              <a:t> 数据分析工具</a:t>
            </a:r>
            <a:endParaRPr lang="zh-CN" altLang="en-US" sz="6000">
              <a:solidFill>
                <a:schemeClr val="bg1"/>
              </a:solidFill>
              <a:sym typeface="+mn-ea"/>
            </a:endParaRPr>
          </a:p>
        </p:txBody>
      </p:sp>
      <p:sp>
        <p:nvSpPr>
          <p:cNvPr id="3" name="文本框 2"/>
          <p:cNvSpPr txBox="1"/>
          <p:nvPr/>
        </p:nvSpPr>
        <p:spPr>
          <a:xfrm>
            <a:off x="966470" y="2266950"/>
            <a:ext cx="16668750" cy="1814830"/>
          </a:xfrm>
          <a:prstGeom prst="rect">
            <a:avLst/>
          </a:prstGeom>
          <a:noFill/>
        </p:spPr>
        <p:txBody>
          <a:bodyPr wrap="square" rtlCol="0" anchor="t">
            <a:spAutoFit/>
          </a:bodyPr>
          <a:lstStyle/>
          <a:p>
            <a:r>
              <a:rPr lang="zh-CN" altLang="en-US" sz="2800">
                <a:solidFill>
                  <a:schemeClr val="bg1"/>
                </a:solidFill>
                <a:sym typeface="+mn-ea"/>
              </a:rPr>
              <a:t> Deltoid数据分析工具是一个自动ABTest分析工具，在海量的数据里面，这个工具能够准确的、快速的把ABTest数据量化，从统计学的角度排除掉干扰的信息，告诉你哪些数据是有效的，哪些数据是噪音，哪些数据是无效的。通过Deltoid可以很清楚的看到哪些功能是有效的，哪些是无效的。</a:t>
            </a:r>
            <a:endParaRPr lang="zh-CN" altLang="en-US" sz="2800">
              <a:solidFill>
                <a:schemeClr val="bg1"/>
              </a:solidFill>
              <a:sym typeface="+mn-ea"/>
            </a:endParaRPr>
          </a:p>
          <a:p>
            <a:endParaRPr lang="zh-CN" altLang="en-US" sz="2800">
              <a:solidFill>
                <a:schemeClr val="bg1"/>
              </a:solidFill>
              <a:sym typeface="+mn-ea"/>
            </a:endParaRPr>
          </a:p>
        </p:txBody>
      </p:sp>
      <p:pic>
        <p:nvPicPr>
          <p:cNvPr id="4" name="图片 3"/>
          <p:cNvPicPr>
            <a:picLocks noChangeAspect="1"/>
          </p:cNvPicPr>
          <p:nvPr/>
        </p:nvPicPr>
        <p:blipFill>
          <a:blip r:embed="rId1"/>
          <a:stretch>
            <a:fillRect/>
          </a:stretch>
        </p:blipFill>
        <p:spPr>
          <a:xfrm>
            <a:off x="966470" y="4305300"/>
            <a:ext cx="15209520" cy="62604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 </a:t>
            </a:r>
            <a:r>
              <a:rPr lang="zh-CN" altLang="en-GB" sz="6000" dirty="0"/>
              <a:t>整体架构（</a:t>
            </a:r>
            <a:r>
              <a:rPr lang="en-GB" altLang="zh-CN" sz="6000" dirty="0">
                <a:sym typeface="+mn-ea"/>
              </a:rPr>
              <a:t>The overall architecture</a:t>
            </a:r>
            <a:r>
              <a:rPr lang="zh-CN" altLang="en-GB" sz="6000" dirty="0">
                <a:sym typeface="+mn-ea"/>
              </a:rPr>
              <a:t>）</a:t>
            </a:r>
            <a:endParaRPr lang="zh-CN" altLang="en-GB" sz="6000" dirty="0">
              <a:sym typeface="+mn-ea"/>
            </a:endParaRPr>
          </a:p>
        </p:txBody>
      </p:sp>
      <p:pic>
        <p:nvPicPr>
          <p:cNvPr id="3" name="图片 2"/>
          <p:cNvPicPr>
            <a:picLocks noChangeAspect="1"/>
          </p:cNvPicPr>
          <p:nvPr/>
        </p:nvPicPr>
        <p:blipFill>
          <a:blip r:embed="rId1"/>
          <a:stretch>
            <a:fillRect/>
          </a:stretch>
        </p:blipFill>
        <p:spPr>
          <a:xfrm>
            <a:off x="1290955" y="2358390"/>
            <a:ext cx="15011400" cy="778056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7265" y="4789170"/>
            <a:ext cx="18093690" cy="923290"/>
          </a:xfrm>
        </p:spPr>
        <p:txBody>
          <a:bodyPr wrap="square" lIns="0" tIns="0" rIns="0" bIns="0">
            <a:spAutoFit/>
          </a:bodyPr>
          <a:lstStyle/>
          <a:p>
            <a:r>
              <a:rPr lang="en-US" altLang="zh-CN" sz="6000" dirty="0"/>
              <a:t>FaceBook</a:t>
            </a:r>
            <a:r>
              <a:rPr lang="zh-CN" altLang="en-GB" sz="6000" dirty="0"/>
              <a:t>移动端开发实践</a:t>
            </a:r>
            <a:endParaRPr lang="zh-CN" altLang="en-GB" sz="6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US" altLang="en-US" sz="6000" dirty="0"/>
              <a:t> </a:t>
            </a:r>
            <a:r>
              <a:rPr lang="en-US" altLang="en-US" sz="6000" dirty="0" err="1"/>
              <a:t>i</a:t>
            </a:r>
            <a:r>
              <a:rPr lang="en-GB" altLang="zh-CN" sz="6000" dirty="0"/>
              <a:t>OS </a:t>
            </a:r>
            <a:endParaRPr lang="zh-CN" altLang="en-US" sz="6000" dirty="0"/>
          </a:p>
        </p:txBody>
      </p:sp>
      <p:sp>
        <p:nvSpPr>
          <p:cNvPr id="4" name="矩形 3"/>
          <p:cNvSpPr/>
          <p:nvPr/>
        </p:nvSpPr>
        <p:spPr>
          <a:xfrm>
            <a:off x="1289050" y="2606675"/>
            <a:ext cx="17526000" cy="7693660"/>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two week cadence every other Sunday at 6pm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a:t>Face</a:t>
            </a:r>
            <a:r>
              <a:rPr kumimoji="1" lang="en-US" altLang="en-US" sz="8000"/>
              <a:t>b</a:t>
            </a:r>
            <a:r>
              <a:rPr kumimoji="1" lang="en-US" altLang="zh-CN" sz="8000"/>
              <a:t>ook</a:t>
            </a:r>
            <a:r>
              <a:rPr kumimoji="1" lang="zh-CN" altLang="en-US" sz="8000" dirty="0"/>
              <a:t>创业的故事</a:t>
            </a:r>
            <a:endParaRPr kumimoji="1" lang="zh-CN" altLang="en-US" sz="8000"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GB" altLang="zh-CN" sz="6000" dirty="0"/>
              <a:t>Deployment Activities </a:t>
            </a:r>
            <a:r>
              <a:rPr lang="en-US" altLang="zh-CN" sz="6000" dirty="0"/>
              <a:t>-</a:t>
            </a:r>
            <a:r>
              <a:rPr lang="en-GB" altLang="zh-CN" sz="6000" dirty="0"/>
              <a:t> Release Engineering Team </a:t>
            </a:r>
            <a:br>
              <a:rPr lang="en-GB" altLang="zh-CN" sz="6000" dirty="0"/>
            </a:br>
            <a:r>
              <a:rPr lang="en-GB" altLang="zh-CN" sz="6000" dirty="0"/>
              <a:t> </a:t>
            </a:r>
            <a:endParaRPr lang="zh-CN" altLang="en-US" sz="6000" dirty="0"/>
          </a:p>
        </p:txBody>
      </p:sp>
      <p:sp>
        <p:nvSpPr>
          <p:cNvPr id="3" name="矩形 2"/>
          <p:cNvSpPr/>
          <p:nvPr/>
        </p:nvSpPr>
        <p:spPr>
          <a:xfrm>
            <a:off x="1289050" y="3216275"/>
            <a:ext cx="17526000" cy="2554545"/>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it has fewer than 10 members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DATA COLLECTED  </a:t>
            </a:r>
            <a:r>
              <a:rPr lang="zh-CN" altLang="en-GB" sz="6000" dirty="0"/>
              <a:t>数据收集</a:t>
            </a:r>
            <a:endParaRPr lang="zh-CN" altLang="en-GB" sz="6000" dirty="0"/>
          </a:p>
        </p:txBody>
      </p:sp>
      <p:sp>
        <p:nvSpPr>
          <p:cNvPr id="3" name="矩形 2"/>
          <p:cNvSpPr/>
          <p:nvPr/>
        </p:nvSpPr>
        <p:spPr>
          <a:xfrm>
            <a:off x="1289050" y="2759075"/>
            <a:ext cx="17526000" cy="8309967"/>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Cherry-pick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(DAP)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Staff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ANALYSIS  </a:t>
            </a:r>
            <a:r>
              <a:rPr lang="zh-CN" altLang="en-GB" sz="6000" dirty="0"/>
              <a:t>分析（</a:t>
            </a:r>
            <a:r>
              <a:rPr lang="en-US" altLang="zh-CN" sz="6000" dirty="0"/>
              <a:t>1</a:t>
            </a:r>
            <a:r>
              <a:rPr lang="zh-CN" altLang="en-GB" sz="6000" dirty="0"/>
              <a:t>）</a:t>
            </a:r>
            <a:endParaRPr lang="zh-CN" altLang="en-GB"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r>
              <a:rPr lang="zh-CN" altLang="en-GB" sz="4000" dirty="0">
                <a:solidFill>
                  <a:schemeClr val="bg1"/>
                </a:solidFill>
                <a:latin typeface="Microsoft YaHei" panose="020B0503020204020204" pitchFamily="34" charset="-122"/>
                <a:ea typeface="Microsoft YaHei" panose="020B0503020204020204" pitchFamily="34" charset="-122"/>
              </a:rPr>
              <a:t>开发效率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zh-CN" altLang="en-GB" sz="4000" dirty="0">
                <a:solidFill>
                  <a:schemeClr val="bg1"/>
                </a:solidFill>
                <a:latin typeface="Microsoft YaHei" panose="020B0503020204020204" pitchFamily="34" charset="-122"/>
                <a:ea typeface="Microsoft YaHei" panose="020B0503020204020204" pitchFamily="34" charset="-122"/>
              </a:rPr>
              <a:t>交付质量</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r>
              <a:rPr lang="zh-CN" altLang="en-GB" sz="4000" dirty="0">
                <a:solidFill>
                  <a:schemeClr val="bg1"/>
                </a:solidFill>
                <a:latin typeface="Microsoft YaHei" panose="020B0503020204020204" pitchFamily="34" charset="-122"/>
                <a:ea typeface="Microsoft YaHei" panose="020B0503020204020204" pitchFamily="34" charset="-122"/>
              </a:rPr>
              <a:t>交付时间评估影响</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r>
              <a:rPr lang="zh-CN" altLang="en-GB" sz="4000" dirty="0">
                <a:solidFill>
                  <a:schemeClr val="bg1"/>
                </a:solidFill>
                <a:latin typeface="Microsoft YaHei" panose="020B0503020204020204" pitchFamily="34" charset="-122"/>
                <a:ea typeface="Microsoft YaHei" panose="020B0503020204020204" pitchFamily="34" charset="-122"/>
              </a:rPr>
              <a:t>影响软件质量的因素</a:t>
            </a: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ANALYSIS  </a:t>
            </a:r>
            <a:r>
              <a:rPr lang="zh-CN" altLang="en-GB" sz="6000" dirty="0"/>
              <a:t>分析（</a:t>
            </a:r>
            <a:r>
              <a:rPr lang="en-US" altLang="zh-CN" sz="6000" dirty="0"/>
              <a:t>2</a:t>
            </a:r>
            <a:r>
              <a:rPr lang="zh-CN" altLang="en-GB" sz="6000" dirty="0"/>
              <a:t>）</a:t>
            </a:r>
            <a:endParaRPr lang="zh-CN" altLang="en-GB" sz="6000" dirty="0"/>
          </a:p>
        </p:txBody>
      </p:sp>
      <p:pic>
        <p:nvPicPr>
          <p:cNvPr id="4" name="图片 3"/>
          <p:cNvPicPr>
            <a:picLocks noChangeAspect="1"/>
          </p:cNvPicPr>
          <p:nvPr/>
        </p:nvPicPr>
        <p:blipFill>
          <a:blip r:embed="rId1"/>
          <a:stretch>
            <a:fillRect/>
          </a:stretch>
        </p:blipFill>
        <p:spPr>
          <a:xfrm>
            <a:off x="1005204" y="2183719"/>
            <a:ext cx="5236846" cy="3890447"/>
          </a:xfrm>
          <a:prstGeom prst="rect">
            <a:avLst/>
          </a:prstGeom>
        </p:spPr>
      </p:pic>
      <p:pic>
        <p:nvPicPr>
          <p:cNvPr id="5" name="图片 4"/>
          <p:cNvPicPr>
            <a:picLocks noChangeAspect="1"/>
          </p:cNvPicPr>
          <p:nvPr/>
        </p:nvPicPr>
        <p:blipFill>
          <a:blip r:embed="rId2"/>
          <a:stretch>
            <a:fillRect/>
          </a:stretch>
        </p:blipFill>
        <p:spPr>
          <a:xfrm>
            <a:off x="6725480" y="3815232"/>
            <a:ext cx="5878634" cy="3831194"/>
          </a:xfrm>
          <a:prstGeom prst="rect">
            <a:avLst/>
          </a:prstGeom>
        </p:spPr>
      </p:pic>
      <p:pic>
        <p:nvPicPr>
          <p:cNvPr id="6" name="图片 5"/>
          <p:cNvPicPr>
            <a:picLocks noChangeAspect="1"/>
          </p:cNvPicPr>
          <p:nvPr/>
        </p:nvPicPr>
        <p:blipFill>
          <a:blip r:embed="rId3"/>
          <a:stretch>
            <a:fillRect/>
          </a:stretch>
        </p:blipFill>
        <p:spPr>
          <a:xfrm>
            <a:off x="13087267" y="6727976"/>
            <a:ext cx="6011286" cy="383119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Testing Principles at FB  </a:t>
            </a:r>
            <a:r>
              <a:rPr lang="zh-CN" altLang="en-GB" sz="6000" dirty="0"/>
              <a:t>测试</a:t>
            </a:r>
            <a:r>
              <a:rPr lang="en-GB" altLang="zh-CN" sz="6000" dirty="0"/>
              <a:t> </a:t>
            </a:r>
            <a:endParaRPr lang="en-GB" altLang="zh-CN"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r>
              <a:rPr lang="zh-CN" altLang="en-GB" sz="4000" dirty="0">
                <a:solidFill>
                  <a:schemeClr val="bg1"/>
                </a:solidFill>
                <a:latin typeface="Microsoft YaHei" panose="020B0503020204020204" pitchFamily="34" charset="-122"/>
                <a:ea typeface="Microsoft YaHei" panose="020B0503020204020204" pitchFamily="34" charset="-122"/>
              </a:rPr>
              <a:t>覆盖率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r>
              <a:rPr lang="zh-CN" altLang="en-GB" sz="4000" dirty="0">
                <a:solidFill>
                  <a:schemeClr val="bg1"/>
                </a:solidFill>
                <a:latin typeface="Microsoft YaHei" panose="020B0503020204020204" pitchFamily="34" charset="-122"/>
                <a:ea typeface="Microsoft YaHei" panose="020B0503020204020204" pitchFamily="34" charset="-122"/>
              </a:rPr>
              <a:t>快速响应</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en-US" altLang="zh-CN"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质量控制</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r>
              <a:rPr lang="zh-CN" altLang="en-GB" sz="4000" dirty="0">
                <a:solidFill>
                  <a:schemeClr val="bg1"/>
                </a:solidFill>
                <a:latin typeface="Microsoft YaHei" panose="020B0503020204020204" pitchFamily="34" charset="-122"/>
                <a:ea typeface="Microsoft YaHei" panose="020B0503020204020204" pitchFamily="34" charset="-122"/>
              </a:rPr>
              <a:t>自动化</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r>
              <a:rPr lang="zh-CN" altLang="en-GB" sz="4000" dirty="0">
                <a:solidFill>
                  <a:schemeClr val="bg1"/>
                </a:solidFill>
                <a:latin typeface="Microsoft YaHei" panose="020B0503020204020204" pitchFamily="34" charset="-122"/>
                <a:ea typeface="Microsoft YaHei" panose="020B0503020204020204" pitchFamily="34" charset="-122"/>
              </a:rPr>
              <a:t>优先级控制</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TESTING  </a:t>
            </a:r>
            <a:r>
              <a:rPr lang="zh-CN" altLang="en-GB" sz="6000" dirty="0"/>
              <a:t>测试（</a:t>
            </a:r>
            <a:r>
              <a:rPr lang="en-US" altLang="zh-CN" sz="6000" dirty="0"/>
              <a:t>1</a:t>
            </a:r>
            <a:r>
              <a:rPr lang="zh-CN" altLang="en-GB" sz="6000" dirty="0"/>
              <a:t>）</a:t>
            </a:r>
            <a:endParaRPr lang="zh-CN" altLang="en-GB" sz="6000" dirty="0"/>
          </a:p>
        </p:txBody>
      </p:sp>
      <p:graphicFrame>
        <p:nvGraphicFramePr>
          <p:cNvPr id="3" name="表格 2"/>
          <p:cNvGraphicFramePr>
            <a:graphicFrameLocks noGrp="1"/>
          </p:cNvGraphicFramePr>
          <p:nvPr/>
        </p:nvGraphicFramePr>
        <p:xfrm>
          <a:off x="1005205" y="2073275"/>
          <a:ext cx="18413730" cy="9157335"/>
        </p:xfrm>
        <a:graphic>
          <a:graphicData uri="http://schemas.openxmlformats.org/drawingml/2006/table">
            <a:tbl>
              <a:tblPr>
                <a:tableStyleId>{5C22544A-7EE6-4342-B048-85BDC9FD1C3A}</a:tableStyleId>
              </a:tblPr>
              <a:tblGrid>
                <a:gridCol w="2588260"/>
                <a:gridCol w="15825470"/>
              </a:tblGrid>
              <a:tr h="174625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128968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08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231521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0833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Tests and when they are run </a:t>
            </a:r>
            <a:r>
              <a:rPr lang="zh-CN" altLang="en-GB" sz="6000" dirty="0"/>
              <a:t>测试（</a:t>
            </a:r>
            <a:r>
              <a:rPr lang="en-US" altLang="zh-CN" sz="6000" dirty="0"/>
              <a:t>1</a:t>
            </a:r>
            <a:r>
              <a:rPr lang="zh-CN" altLang="en-GB" sz="6000" dirty="0"/>
              <a:t>）</a:t>
            </a:r>
            <a:r>
              <a:rPr lang="en-GB" altLang="zh-CN" sz="6000" dirty="0"/>
              <a:t> </a:t>
            </a:r>
            <a:endParaRPr lang="en-GB" altLang="zh-CN" sz="6000" dirty="0"/>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r>
              <a:rPr lang="zh-CN" altLang="en-GB" sz="4000" dirty="0">
                <a:solidFill>
                  <a:schemeClr val="bg1"/>
                </a:solidFill>
                <a:latin typeface="Microsoft YaHei" panose="020B0503020204020204" pitchFamily="34" charset="-122"/>
                <a:ea typeface="Microsoft YaHei" panose="020B0503020204020204" pitchFamily="34" charset="-122"/>
              </a:rPr>
              <a:t>预测试环境</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推送到主干</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r>
              <a:rPr lang="zh-CN" altLang="en-GB" sz="4000" dirty="0">
                <a:solidFill>
                  <a:schemeClr val="bg1"/>
                </a:solidFill>
                <a:latin typeface="Microsoft YaHei" panose="020B0503020204020204" pitchFamily="34" charset="-122"/>
                <a:ea typeface="Microsoft YaHei" panose="020B0503020204020204" pitchFamily="34" charset="-122"/>
              </a:rPr>
              <a:t>在主干和分支测试</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手动测试</a:t>
            </a: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pPr lvl="8"/>
            <a:endParaRPr lang="zh-CN" altLang="en-GB" sz="4000" b="1" dirty="0">
              <a:solidFill>
                <a:schemeClr val="accent6">
                  <a:lumMod val="75000"/>
                </a:schemeClr>
              </a:solidFill>
              <a:latin typeface="Microsoft YaHei" panose="020B0503020204020204" pitchFamily="34" charset="-122"/>
              <a:ea typeface="Microsoft YaHei" panose="020B0503020204020204" pitchFamily="34" charset="-122"/>
            </a:endParaRPr>
          </a:p>
          <a:p>
            <a:pPr lvl="8"/>
            <a:r>
              <a:rPr lang="zh-CN" altLang="en-GB" sz="7200" b="1" dirty="0">
                <a:solidFill>
                  <a:schemeClr val="accent6">
                    <a:lumMod val="75000"/>
                  </a:schemeClr>
                </a:solidFill>
                <a:latin typeface="Microsoft YaHei" panose="020B0503020204020204" pitchFamily="34" charset="-122"/>
                <a:ea typeface="Microsoft YaHei" panose="020B0503020204020204" pitchFamily="34" charset="-122"/>
              </a:rPr>
              <a:t>时刻在测试中 </a:t>
            </a:r>
            <a:r>
              <a:rPr lang="en-US" altLang="zh-CN" sz="7200" b="1" dirty="0">
                <a:solidFill>
                  <a:schemeClr val="accent6">
                    <a:lumMod val="75000"/>
                  </a:schemeClr>
                </a:solidFill>
                <a:latin typeface="Microsoft YaHei" panose="020B0503020204020204" pitchFamily="34" charset="-122"/>
                <a:ea typeface="Microsoft YaHei" panose="020B0503020204020204" pitchFamily="34" charset="-122"/>
              </a:rPr>
              <a:t>... ...</a:t>
            </a:r>
            <a:endParaRPr lang="en-GB" altLang="zh-CN" sz="4000" b="1" dirty="0">
              <a:solidFill>
                <a:schemeClr val="accent6">
                  <a:lumMod val="75000"/>
                </a:schemeClr>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980440"/>
            <a:ext cx="18093690" cy="923290"/>
          </a:xfrm>
        </p:spPr>
        <p:txBody>
          <a:bodyPr wrap="square" lIns="0" tIns="0" rIns="0" bIns="0">
            <a:spAutoFit/>
          </a:bodyPr>
          <a:lstStyle/>
          <a:p>
            <a:r>
              <a:rPr lang="en-GB" altLang="zh-CN" sz="6000" dirty="0"/>
              <a:t>Tests and when they are run </a:t>
            </a:r>
            <a:r>
              <a:rPr lang="zh-CN" altLang="en-GB" sz="6000" dirty="0"/>
              <a:t>测试（</a:t>
            </a:r>
            <a:r>
              <a:rPr lang="en-US" altLang="zh-CN" sz="6000" dirty="0"/>
              <a:t>2</a:t>
            </a:r>
            <a:r>
              <a:rPr lang="zh-CN" altLang="en-GB" sz="6000" dirty="0"/>
              <a:t>）</a:t>
            </a:r>
            <a:r>
              <a:rPr lang="en-GB" altLang="zh-CN" sz="6000" dirty="0"/>
              <a:t> </a:t>
            </a:r>
            <a:endParaRPr lang="en-GB" altLang="zh-CN" sz="6000" dirty="0"/>
          </a:p>
        </p:txBody>
      </p:sp>
      <p:pic>
        <p:nvPicPr>
          <p:cNvPr id="5" name="图片 4"/>
          <p:cNvPicPr>
            <a:picLocks noChangeAspect="1"/>
          </p:cNvPicPr>
          <p:nvPr/>
        </p:nvPicPr>
        <p:blipFill>
          <a:blip r:embed="rId1"/>
          <a:stretch>
            <a:fillRect/>
          </a:stretch>
        </p:blipFill>
        <p:spPr>
          <a:xfrm>
            <a:off x="3129400" y="2682875"/>
            <a:ext cx="13202247" cy="739139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endParaRPr lang="zh-CN" altLang="en-US" sz="6000" dirty="0"/>
          </a:p>
        </p:txBody>
      </p:sp>
      <p:sp>
        <p:nvSpPr>
          <p:cNvPr id="3" name="文本占位符 2"/>
          <p:cNvSpPr>
            <a:spLocks noGrp="1"/>
          </p:cNvSpPr>
          <p:nvPr>
            <p:ph type="body" idx="1"/>
          </p:nvPr>
        </p:nvSpPr>
        <p:spPr>
          <a:xfrm>
            <a:off x="1974850" y="2759075"/>
            <a:ext cx="16687800" cy="7617460"/>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en-U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endParaRPr lang="zh-CN" altLang="en-US" sz="4400" dirty="0"/>
          </a:p>
          <a:p>
            <a:pPr indent="457200" algn="l">
              <a:lnSpc>
                <a:spcPct val="150000"/>
              </a:lnSpc>
            </a:pPr>
            <a:endParaRPr lang="zh-CN" altLang="en-US" sz="4400" dirty="0"/>
          </a:p>
          <a:p>
            <a:pPr indent="457200" algn="l">
              <a:lnSpc>
                <a:spcPct val="150000"/>
              </a:lnSpc>
            </a:pPr>
            <a:r>
              <a:rPr lang="zh-CN" altLang="en-US" sz="4400" dirty="0"/>
              <a:t>本地化借鉴思考：</a:t>
            </a:r>
            <a:endParaRPr lang="zh-CN" altLang="en-US" sz="4400" dirty="0"/>
          </a:p>
          <a:p>
            <a:pPr indent="457200" algn="l">
              <a:lnSpc>
                <a:spcPct val="150000"/>
              </a:lnSpc>
            </a:pPr>
            <a:r>
              <a:rPr lang="en-US" altLang="zh-CN" sz="4400" dirty="0"/>
              <a:t>				         </a:t>
            </a:r>
            <a:r>
              <a:rPr lang="zh-CN" altLang="en-US" sz="6600" b="1" dirty="0">
                <a:solidFill>
                  <a:srgbClr val="FFC000"/>
                </a:solidFill>
              </a:rPr>
              <a:t>让我们在做一点</a:t>
            </a:r>
            <a:endParaRPr lang="zh-CN" altLang="en-US" sz="6600" b="1" dirty="0">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endParaRPr lang="en-US" altLang="zh-CN" sz="4800" kern="1200" dirty="0">
              <a:solidFill>
                <a:srgbClr val="FFC000"/>
              </a:solidFill>
            </a:endParaRP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10698</Words>
  <Application>WPS 表格</Application>
  <PresentationFormat>自定义</PresentationFormat>
  <Paragraphs>638</Paragraphs>
  <Slides>69</Slides>
  <Notes>61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69</vt:i4>
      </vt:variant>
    </vt:vector>
  </HeadingPairs>
  <TitlesOfParts>
    <vt:vector size="94" baseType="lpstr">
      <vt:lpstr>Arial</vt:lpstr>
      <vt:lpstr>方正书宋_GBK</vt:lpstr>
      <vt:lpstr>Wingdings</vt:lpstr>
      <vt:lpstr>PingFang-SC-Heavy</vt:lpstr>
      <vt:lpstr>Thonburi</vt:lpstr>
      <vt:lpstr>Microsoft YaHei</vt:lpstr>
      <vt:lpstr>汉仪旗黑KW</vt:lpstr>
      <vt:lpstr>苹方</vt:lpstr>
      <vt:lpstr>微软雅黑</vt:lpstr>
      <vt:lpstr>Arial Unicode MS</vt:lpstr>
      <vt:lpstr>Verdana</vt:lpstr>
      <vt:lpstr>Bebas Neue</vt:lpstr>
      <vt:lpstr>苹方-简</vt:lpstr>
      <vt:lpstr>微软雅黑</vt:lpstr>
      <vt:lpstr>Calibri Light</vt:lpstr>
      <vt:lpstr>Segoe UI</vt:lpstr>
      <vt:lpstr>Tahoma</vt:lpstr>
      <vt:lpstr>Calibri</vt:lpstr>
      <vt:lpstr>Calibri</vt:lpstr>
      <vt:lpstr>Arial Rounded MT Bold</vt:lpstr>
      <vt:lpstr>宋体</vt:lpstr>
      <vt:lpstr>冬青黑体简体中文</vt:lpstr>
      <vt:lpstr>Helvetica Neue</vt:lpstr>
      <vt:lpstr>汉仪书宋二KW</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Facebook2017年第四季度和全年业绩收入</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三、Facebook的管理/工程实践</vt:lpstr>
      <vt:lpstr> 	思考： 			 														   													FaceBook CTO：Mike Schroepfer(迈克·施罗普佛)  			如果您是我， 			这个技术团队该怎么带？ 			工作该怎么做？  			“我们公司、我们技术的核心策略，也是把人聚集在一起。”-Mike Schroepfer 							 			</vt:lpstr>
      <vt:lpstr> 				 	一  吸引顶尖人才 			技术人才的招聘严苛，渠道多样（收购的方式招募人才）   	二  开源文化 + 自由环境 			技术人才的培养和留用 			1.入职后的6周培训，几乎全面熟悉技术的环境和工作习惯 			2.自由选择，发挥所长 </vt:lpstr>
      <vt:lpstr>工程师团队文化 </vt:lpstr>
      <vt:lpstr>开发团队-三人小组</vt:lpstr>
      <vt:lpstr>PowerPoint 演示文稿</vt:lpstr>
      <vt:lpstr>全栈式工程师</vt:lpstr>
      <vt:lpstr>PowerPoint 演示文稿</vt:lpstr>
      <vt:lpstr>暗发射技术（The Dark Launching Technique ）</vt:lpstr>
      <vt:lpstr>入库前：持续开发</vt:lpstr>
      <vt:lpstr>Git开发分支周期</vt:lpstr>
      <vt:lpstr>Facebook的分支管理和发布策略</vt:lpstr>
      <vt:lpstr>代码审查（Code Review）</vt:lpstr>
      <vt:lpstr>入库后：持续集成、持续交付、持续部署</vt:lpstr>
      <vt:lpstr>二 持续集成 </vt:lpstr>
      <vt:lpstr>三 持续测试（A/B Testing）</vt:lpstr>
      <vt:lpstr>Facebook的测试</vt:lpstr>
      <vt:lpstr>四 持续交付 （规模化）</vt:lpstr>
      <vt:lpstr>四、Facebook的DevOps之旅</vt:lpstr>
      <vt:lpstr>Facebook工具文化</vt:lpstr>
      <vt:lpstr>DevOps Tools（开发工具和开源）  </vt:lpstr>
      <vt:lpstr>开发流程 Facebook’s development process </vt:lpstr>
      <vt:lpstr>工具-Phabricator（代码开发协调工具）  代码审查、代码静态扫描，单元测试，集成测试，前后端联调   </vt:lpstr>
      <vt:lpstr>工具-Scuba(数据实时分析系统）      </vt:lpstr>
      <vt:lpstr>工具-Infer 静态分析工具</vt:lpstr>
      <vt:lpstr>工具-Deltoid 数据分析工具</vt:lpstr>
      <vt:lpstr> 整体架构（The overall architecture）</vt:lpstr>
      <vt:lpstr>FaceBook移动端开发实践</vt:lpstr>
      <vt:lpstr>Deployment Activities - iOS </vt:lpstr>
      <vt:lpstr>Deployment Activities -Android </vt:lpstr>
      <vt:lpstr>Deployment Activities - Release Engineering Team   </vt:lpstr>
      <vt:lpstr>DATA COLLECTED  数据收集</vt:lpstr>
      <vt:lpstr>ANALYSIS  分析（1）</vt:lpstr>
      <vt:lpstr>ANALYSIS  分析（2）</vt:lpstr>
      <vt:lpstr>Testing Principles at FB  测试 </vt:lpstr>
      <vt:lpstr>TESTING  测试（1）</vt:lpstr>
      <vt:lpstr>Tests and when they are run 测试（1） </vt:lpstr>
      <vt:lpstr>Tests and when they are run 测试（2） </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napoleon</cp:lastModifiedBy>
  <cp:revision>331</cp:revision>
  <cp:lastPrinted>2019-11-10T05:39:49Z</cp:lastPrinted>
  <dcterms:created xsi:type="dcterms:W3CDTF">2019-11-10T05:39:49Z</dcterms:created>
  <dcterms:modified xsi:type="dcterms:W3CDTF">2019-11-10T05:39:49Z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